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7"/>
  </p:notesMasterIdLst>
  <p:handoutMasterIdLst>
    <p:handoutMasterId r:id="rId48"/>
  </p:handoutMasterIdLst>
  <p:sldIdLst>
    <p:sldId id="257" r:id="rId2"/>
    <p:sldId id="270" r:id="rId3"/>
    <p:sldId id="258" r:id="rId4"/>
    <p:sldId id="277" r:id="rId5"/>
    <p:sldId id="288" r:id="rId6"/>
    <p:sldId id="278" r:id="rId7"/>
    <p:sldId id="290" r:id="rId8"/>
    <p:sldId id="279" r:id="rId9"/>
    <p:sldId id="280" r:id="rId10"/>
    <p:sldId id="291" r:id="rId11"/>
    <p:sldId id="281" r:id="rId12"/>
    <p:sldId id="282" r:id="rId13"/>
    <p:sldId id="283" r:id="rId14"/>
    <p:sldId id="292" r:id="rId15"/>
    <p:sldId id="284" r:id="rId16"/>
    <p:sldId id="285" r:id="rId17"/>
    <p:sldId id="293" r:id="rId18"/>
    <p:sldId id="286" r:id="rId19"/>
    <p:sldId id="287" r:id="rId20"/>
    <p:sldId id="301" r:id="rId21"/>
    <p:sldId id="300" r:id="rId22"/>
    <p:sldId id="302" r:id="rId23"/>
    <p:sldId id="303" r:id="rId24"/>
    <p:sldId id="304" r:id="rId25"/>
    <p:sldId id="307" r:id="rId26"/>
    <p:sldId id="308" r:id="rId27"/>
    <p:sldId id="309" r:id="rId28"/>
    <p:sldId id="310" r:id="rId29"/>
    <p:sldId id="312" r:id="rId30"/>
    <p:sldId id="311" r:id="rId31"/>
    <p:sldId id="299" r:id="rId32"/>
    <p:sldId id="295" r:id="rId33"/>
    <p:sldId id="296" r:id="rId34"/>
    <p:sldId id="297" r:id="rId35"/>
    <p:sldId id="298" r:id="rId36"/>
    <p:sldId id="272" r:id="rId37"/>
    <p:sldId id="273" r:id="rId38"/>
    <p:sldId id="271" r:id="rId39"/>
    <p:sldId id="274" r:id="rId40"/>
    <p:sldId id="275" r:id="rId41"/>
    <p:sldId id="276" r:id="rId42"/>
    <p:sldId id="305" r:id="rId43"/>
    <p:sldId id="306" r:id="rId44"/>
    <p:sldId id="259" r:id="rId45"/>
    <p:sldId id="267" r:id="rId46"/>
  </p:sldIdLst>
  <p:sldSz cx="9144000" cy="6858000" type="screen4x3"/>
  <p:notesSz cx="6797675" cy="9928225"/>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5">
          <p15:clr>
            <a:srgbClr val="A4A3A4"/>
          </p15:clr>
        </p15:guide>
        <p15:guide id="2" pos="1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ADC9"/>
    <a:srgbClr val="C5C4E0"/>
    <a:srgbClr val="D9DDF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585" autoAdjust="0"/>
  </p:normalViewPr>
  <p:slideViewPr>
    <p:cSldViewPr snapToGrid="0" snapToObjects="1">
      <p:cViewPr varScale="1">
        <p:scale>
          <a:sx n="103" d="100"/>
          <a:sy n="103" d="100"/>
        </p:scale>
        <p:origin x="1860" y="108"/>
      </p:cViewPr>
      <p:guideLst>
        <p:guide orient="horz" pos="125"/>
        <p:guide pos="15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55"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e-DE" dirty="0">
              <a:latin typeface="Arial"/>
            </a:endParaRPr>
          </a:p>
        </p:txBody>
      </p:sp>
      <p:sp>
        <p:nvSpPr>
          <p:cNvPr id="3" name="Datumsplatzhalt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179B4898-DC66-614C-A22E-4F3CBA26A536}" type="datetime1">
              <a:rPr lang="de-DE" smtClean="0">
                <a:latin typeface="Arial"/>
              </a:rPr>
              <a:t>12.09.2017</a:t>
            </a:fld>
            <a:endParaRPr lang="de-DE" dirty="0">
              <a:latin typeface="Arial"/>
            </a:endParaRPr>
          </a:p>
        </p:txBody>
      </p:sp>
      <p:sp>
        <p:nvSpPr>
          <p:cNvPr id="4" name="Fußzeilenplatzhalt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de-DE" dirty="0">
              <a:latin typeface="Arial"/>
            </a:endParaRPr>
          </a:p>
        </p:txBody>
      </p:sp>
      <p:sp>
        <p:nvSpPr>
          <p:cNvPr id="5" name="Foliennummernplatzhalt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FD35081C-A71D-664D-A0D3-6E3693B5B088}" type="slidenum">
              <a:rPr lang="de-DE" smtClean="0">
                <a:latin typeface="Arial"/>
              </a:rPr>
              <a:t>‹Nr.›</a:t>
            </a:fld>
            <a:endParaRPr lang="de-DE" dirty="0">
              <a:latin typeface="Arial"/>
            </a:endParaRPr>
          </a:p>
        </p:txBody>
      </p:sp>
    </p:spTree>
    <p:extLst>
      <p:ext uri="{BB962C8B-B14F-4D97-AF65-F5344CB8AC3E}">
        <p14:creationId xmlns:p14="http://schemas.microsoft.com/office/powerpoint/2010/main" val="3423482834"/>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atin typeface="Arial"/>
              </a:defRPr>
            </a:lvl1pPr>
          </a:lstStyle>
          <a:p>
            <a:endParaRPr lang="de-DE" dirty="0"/>
          </a:p>
        </p:txBody>
      </p:sp>
      <p:sp>
        <p:nvSpPr>
          <p:cNvPr id="3" name="Datumsplatzhalt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atin typeface="Arial"/>
              </a:defRPr>
            </a:lvl1pPr>
          </a:lstStyle>
          <a:p>
            <a:fld id="{A367CF0B-4E3F-2F41-947A-233AA7178947}" type="datetime1">
              <a:rPr lang="de-DE" smtClean="0"/>
              <a:t>12.09.2017</a:t>
            </a:fld>
            <a:endParaRPr lang="de-DE" dirty="0"/>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ußzeilenplatzhalt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atin typeface="Arial"/>
              </a:defRPr>
            </a:lvl1pPr>
          </a:lstStyle>
          <a:p>
            <a:endParaRPr lang="de-DE" dirty="0"/>
          </a:p>
        </p:txBody>
      </p:sp>
      <p:sp>
        <p:nvSpPr>
          <p:cNvPr id="7" name="Foliennummernplatzhalt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atin typeface="Arial"/>
              </a:defRPr>
            </a:lvl1pPr>
          </a:lstStyle>
          <a:p>
            <a:fld id="{8D5C10D8-31A4-B244-96E4-D9A84ECC8866}" type="slidenum">
              <a:rPr lang="de-DE" smtClean="0"/>
              <a:pPr/>
              <a:t>‹Nr.›</a:t>
            </a:fld>
            <a:endParaRPr lang="de-DE" dirty="0"/>
          </a:p>
        </p:txBody>
      </p:sp>
    </p:spTree>
    <p:extLst>
      <p:ext uri="{BB962C8B-B14F-4D97-AF65-F5344CB8AC3E}">
        <p14:creationId xmlns:p14="http://schemas.microsoft.com/office/powerpoint/2010/main" val="3664691871"/>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Arial"/>
        <a:ea typeface="+mn-ea"/>
        <a:cs typeface="+mn-cs"/>
      </a:defRPr>
    </a:lvl1pPr>
    <a:lvl2pPr marL="457200" algn="l" defTabSz="457200" rtl="0" eaLnBrk="1" latinLnBrk="0" hangingPunct="1">
      <a:defRPr sz="1200" kern="1200">
        <a:solidFill>
          <a:schemeClr val="tx1"/>
        </a:solidFill>
        <a:latin typeface="Arial"/>
        <a:ea typeface="+mn-ea"/>
        <a:cs typeface="+mn-cs"/>
      </a:defRPr>
    </a:lvl2pPr>
    <a:lvl3pPr marL="914400" algn="l" defTabSz="457200" rtl="0" eaLnBrk="1" latinLnBrk="0" hangingPunct="1">
      <a:defRPr sz="1200" kern="1200">
        <a:solidFill>
          <a:schemeClr val="tx1"/>
        </a:solidFill>
        <a:latin typeface="Arial"/>
        <a:ea typeface="+mn-ea"/>
        <a:cs typeface="+mn-cs"/>
      </a:defRPr>
    </a:lvl3pPr>
    <a:lvl4pPr marL="1371600" algn="l" defTabSz="457200" rtl="0" eaLnBrk="1" latinLnBrk="0" hangingPunct="1">
      <a:defRPr sz="1200" kern="1200">
        <a:solidFill>
          <a:schemeClr val="tx1"/>
        </a:solidFill>
        <a:latin typeface="Arial"/>
        <a:ea typeface="+mn-ea"/>
        <a:cs typeface="+mn-cs"/>
      </a:defRPr>
    </a:lvl4pPr>
    <a:lvl5pPr marL="1828800" algn="l" defTabSz="457200" rtl="0" eaLnBrk="1" latinLnBrk="0" hangingPunct="1">
      <a:defRPr sz="1200" kern="1200">
        <a:solidFill>
          <a:schemeClr val="tx1"/>
        </a:solidFill>
        <a:latin typeface="Arial"/>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HS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8111" y="3167427"/>
            <a:ext cx="9371412" cy="498427"/>
          </a:xfrm>
        </p:spPr>
        <p:txBody>
          <a:bodyPr>
            <a:spAutoFit/>
          </a:bodyPr>
          <a:lstStyle>
            <a:lvl1pPr marL="0" indent="0" algn="l">
              <a:buNone/>
              <a:defRPr sz="2500" b="1" i="0">
                <a:solidFill>
                  <a:schemeClr val="tx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Master-Untertitelformat bearbeiten</a:t>
            </a:r>
            <a:endParaRPr lang="de-DE" dirty="0"/>
          </a:p>
        </p:txBody>
      </p:sp>
      <p:sp>
        <p:nvSpPr>
          <p:cNvPr id="7" name="Textfeld 6"/>
          <p:cNvSpPr txBox="1"/>
          <p:nvPr userDrawn="1"/>
        </p:nvSpPr>
        <p:spPr>
          <a:xfrm>
            <a:off x="104100" y="382546"/>
            <a:ext cx="2925863" cy="938719"/>
          </a:xfrm>
          <a:prstGeom prst="rect">
            <a:avLst/>
          </a:prstGeom>
          <a:noFill/>
        </p:spPr>
        <p:txBody>
          <a:bodyPr wrap="square" rtlCol="0">
            <a:spAutoFit/>
          </a:bodyPr>
          <a:lstStyle/>
          <a:p>
            <a:r>
              <a:rPr lang="de-DE" sz="5500" dirty="0" smtClean="0">
                <a:solidFill>
                  <a:schemeClr val="accent1"/>
                </a:solidFill>
                <a:latin typeface="HSD Sans"/>
                <a:cs typeface="HSD Sans"/>
              </a:rPr>
              <a:t>HSD</a:t>
            </a:r>
            <a:endParaRPr lang="de-DE" sz="5500" dirty="0">
              <a:solidFill>
                <a:schemeClr val="accent1"/>
              </a:solidFill>
              <a:latin typeface="HSD Sans"/>
              <a:cs typeface="HSD Sans"/>
            </a:endParaRPr>
          </a:p>
        </p:txBody>
      </p:sp>
      <p:sp>
        <p:nvSpPr>
          <p:cNvPr id="8" name="Rechteck 7"/>
          <p:cNvSpPr/>
          <p:nvPr userDrawn="1"/>
        </p:nvSpPr>
        <p:spPr>
          <a:xfrm>
            <a:off x="147682" y="101520"/>
            <a:ext cx="288228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11" name="Titel 8"/>
          <p:cNvSpPr>
            <a:spLocks noGrp="1"/>
          </p:cNvSpPr>
          <p:nvPr>
            <p:ph type="title"/>
          </p:nvPr>
        </p:nvSpPr>
        <p:spPr>
          <a:xfrm>
            <a:off x="114767" y="1468571"/>
            <a:ext cx="8962691" cy="821165"/>
          </a:xfrm>
        </p:spPr>
        <p:txBody>
          <a:bodyPr>
            <a:spAutoFit/>
          </a:bodyPr>
          <a:lstStyle>
            <a:lvl1pPr>
              <a:lnSpc>
                <a:spcPts val="5500"/>
              </a:lnSpc>
              <a:defRPr sz="5500"/>
            </a:lvl1pPr>
          </a:lstStyle>
          <a:p>
            <a:endParaRPr lang="de-DE" dirty="0"/>
          </a:p>
        </p:txBody>
      </p:sp>
    </p:spTree>
    <p:extLst>
      <p:ext uri="{BB962C8B-B14F-4D97-AF65-F5344CB8AC3E}">
        <p14:creationId xmlns:p14="http://schemas.microsoft.com/office/powerpoint/2010/main" val="326249809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Schwarz HSD">
    <p:bg>
      <p:bgPr>
        <a:solidFill>
          <a:schemeClr val="tx1"/>
        </a:solidFill>
        <a:effectLst/>
      </p:bgPr>
    </p:bg>
    <p:spTree>
      <p:nvGrpSpPr>
        <p:cNvPr id="1" name=""/>
        <p:cNvGrpSpPr/>
        <p:nvPr/>
      </p:nvGrpSpPr>
      <p:grpSpPr>
        <a:xfrm>
          <a:off x="0" y="0"/>
          <a:ext cx="0" cy="0"/>
          <a:chOff x="0" y="0"/>
          <a:chExt cx="0" cy="0"/>
        </a:xfrm>
      </p:grpSpPr>
      <p:sp>
        <p:nvSpPr>
          <p:cNvPr id="7" name="Rechteck 6"/>
          <p:cNvSpPr/>
          <p:nvPr userDrawn="1"/>
        </p:nvSpPr>
        <p:spPr>
          <a:xfrm>
            <a:off x="146579" y="6298944"/>
            <a:ext cx="2882281" cy="461665"/>
          </a:xfrm>
          <a:prstGeom prst="rect">
            <a:avLst/>
          </a:prstGeom>
        </p:spPr>
        <p:txBody>
          <a:bodyPr wrap="square">
            <a:spAutoFit/>
          </a:bodyPr>
          <a:lstStyle/>
          <a:p>
            <a:r>
              <a:rPr lang="en-GB" sz="1200" b="1" dirty="0" err="1">
                <a:solidFill>
                  <a:schemeClr val="bg1"/>
                </a:solidFill>
                <a:latin typeface="Arial"/>
                <a:cs typeface="Arial"/>
              </a:rPr>
              <a:t>Hochschule</a:t>
            </a:r>
            <a:r>
              <a:rPr lang="en-GB" sz="1200" b="1" dirty="0">
                <a:solidFill>
                  <a:schemeClr val="bg1"/>
                </a:solidFill>
                <a:latin typeface="Arial"/>
                <a:cs typeface="Arial"/>
              </a:rPr>
              <a:t> Düsseldorf</a:t>
            </a:r>
          </a:p>
          <a:p>
            <a:r>
              <a:rPr lang="en-GB" sz="1200" dirty="0">
                <a:solidFill>
                  <a:schemeClr val="bg1"/>
                </a:solidFill>
                <a:latin typeface="Arial"/>
                <a:cs typeface="Arial"/>
              </a:rPr>
              <a:t>University of Applied Sciences</a:t>
            </a:r>
            <a:endParaRPr lang="de-DE" sz="1200" dirty="0">
              <a:solidFill>
                <a:schemeClr val="bg1"/>
              </a:solidFill>
              <a:latin typeface="Arial"/>
              <a:cs typeface="Arial"/>
            </a:endParaRPr>
          </a:p>
        </p:txBody>
      </p:sp>
      <p:sp>
        <p:nvSpPr>
          <p:cNvPr id="3" name="Datumsplatzhalter 2"/>
          <p:cNvSpPr>
            <a:spLocks noGrp="1"/>
          </p:cNvSpPr>
          <p:nvPr>
            <p:ph type="dt" sz="half" idx="10"/>
          </p:nvPr>
        </p:nvSpPr>
        <p:spPr>
          <a:xfrm>
            <a:off x="8218328" y="6478038"/>
            <a:ext cx="778344" cy="257509"/>
          </a:xfrm>
          <a:prstGeom prst="rect">
            <a:avLst/>
          </a:prstGeom>
        </p:spPr>
        <p:txBody>
          <a:bodyPr/>
          <a:lstStyle/>
          <a:p>
            <a:fld id="{5C154670-8ABE-9041-B1D8-3CD9D8E367C2}" type="datetime1">
              <a:rPr lang="de-DE" smtClean="0"/>
              <a:t>12.09.2017</a:t>
            </a:fld>
            <a:endParaRPr lang="de-DE" dirty="0"/>
          </a:p>
        </p:txBody>
      </p:sp>
      <p:sp>
        <p:nvSpPr>
          <p:cNvPr id="4" name="Fußzeilenplatzhalter 3"/>
          <p:cNvSpPr>
            <a:spLocks noGrp="1"/>
          </p:cNvSpPr>
          <p:nvPr>
            <p:ph type="ftr" sz="quarter" idx="11"/>
          </p:nvPr>
        </p:nvSpPr>
        <p:spPr/>
        <p:txBody>
          <a:bodyPr/>
          <a:lstStyle/>
          <a:p>
            <a:r>
              <a:rPr lang="de-DE" smtClean="0"/>
              <a:t>Informationen zur HSD</a:t>
            </a:r>
            <a:endParaRPr lang="de-DE" dirty="0"/>
          </a:p>
        </p:txBody>
      </p:sp>
      <p:sp>
        <p:nvSpPr>
          <p:cNvPr id="9" name="Foliennummernplatzhalter 8"/>
          <p:cNvSpPr>
            <a:spLocks noGrp="1"/>
          </p:cNvSpPr>
          <p:nvPr>
            <p:ph type="sldNum" sz="quarter" idx="12"/>
          </p:nvPr>
        </p:nvSpPr>
        <p:spPr/>
        <p:txBody>
          <a:bodyPr/>
          <a:lstStyle/>
          <a:p>
            <a:fld id="{4ED6D3D6-228F-AB4A-B91E-8E2253C41C55}" type="slidenum">
              <a:rPr lang="de-DE" smtClean="0"/>
              <a:pPr/>
              <a:t>‹Nr.›</a:t>
            </a:fld>
            <a:endParaRPr lang="de-DE" dirty="0"/>
          </a:p>
        </p:txBody>
      </p:sp>
    </p:spTree>
    <p:extLst>
      <p:ext uri="{BB962C8B-B14F-4D97-AF65-F5344CB8AC3E}">
        <p14:creationId xmlns:p14="http://schemas.microsoft.com/office/powerpoint/2010/main" val="1148908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36687" y="122138"/>
            <a:ext cx="3327014" cy="660865"/>
          </a:xfrm>
          <a:prstGeom prst="rect">
            <a:avLst/>
          </a:prstGeom>
        </p:spPr>
        <p:txBody>
          <a:bodyPr anchor="t" anchorCtr="0"/>
          <a:lstStyle>
            <a:lvl1pPr algn="l">
              <a:lnSpc>
                <a:spcPts val="2200"/>
              </a:lnSpc>
              <a:defRPr sz="2000" b="0"/>
            </a:lvl1pPr>
          </a:lstStyle>
          <a:p>
            <a:r>
              <a:rPr lang="de-DE" dirty="0" smtClean="0"/>
              <a:t>Mastertitelformat bearbeiten</a:t>
            </a:r>
            <a:endParaRPr lang="de-DE" dirty="0"/>
          </a:p>
        </p:txBody>
      </p:sp>
      <p:sp>
        <p:nvSpPr>
          <p:cNvPr id="3" name="Inhaltsplatzhalter 2"/>
          <p:cNvSpPr>
            <a:spLocks noGrp="1"/>
          </p:cNvSpPr>
          <p:nvPr>
            <p:ph idx="1"/>
          </p:nvPr>
        </p:nvSpPr>
        <p:spPr>
          <a:xfrm>
            <a:off x="4113909" y="186619"/>
            <a:ext cx="4810125" cy="6048235"/>
          </a:xfrm>
        </p:spPr>
        <p:txBody>
          <a:bodyPr lIns="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Textplatzhalter 3"/>
          <p:cNvSpPr>
            <a:spLocks noGrp="1"/>
          </p:cNvSpPr>
          <p:nvPr>
            <p:ph type="body" sz="half" idx="2"/>
          </p:nvPr>
        </p:nvSpPr>
        <p:spPr>
          <a:xfrm>
            <a:off x="136687" y="783003"/>
            <a:ext cx="3327014" cy="5451851"/>
          </a:xfrm>
        </p:spPr>
        <p:txBody>
          <a:bodyPr/>
          <a:lstStyle>
            <a:lvl1pPr marL="0" indent="0">
              <a:lnSpc>
                <a:spcPts val="16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smtClean="0"/>
              <a:t>Mastertextformat bearbeiten</a:t>
            </a:r>
          </a:p>
        </p:txBody>
      </p:sp>
      <p:sp>
        <p:nvSpPr>
          <p:cNvPr id="10" name="Rechteck 9"/>
          <p:cNvSpPr/>
          <p:nvPr userDrawn="1"/>
        </p:nvSpPr>
        <p:spPr>
          <a:xfrm>
            <a:off x="146579" y="6298944"/>
            <a:ext cx="288228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6" name="Datumsplatzhalter 5"/>
          <p:cNvSpPr>
            <a:spLocks noGrp="1"/>
          </p:cNvSpPr>
          <p:nvPr>
            <p:ph type="dt" sz="half" idx="10"/>
          </p:nvPr>
        </p:nvSpPr>
        <p:spPr>
          <a:xfrm>
            <a:off x="8218328" y="6478038"/>
            <a:ext cx="778344" cy="257509"/>
          </a:xfrm>
          <a:prstGeom prst="rect">
            <a:avLst/>
          </a:prstGeom>
        </p:spPr>
        <p:txBody>
          <a:bodyPr/>
          <a:lstStyle/>
          <a:p>
            <a:fld id="{678BDB24-8D62-BF46-9746-4D0C593C4C64}" type="datetime1">
              <a:rPr lang="de-DE" smtClean="0"/>
              <a:t>12.09.2017</a:t>
            </a:fld>
            <a:endParaRPr lang="de-DE" dirty="0"/>
          </a:p>
        </p:txBody>
      </p:sp>
      <p:sp>
        <p:nvSpPr>
          <p:cNvPr id="7" name="Fußzeilenplatzhalter 6"/>
          <p:cNvSpPr>
            <a:spLocks noGrp="1"/>
          </p:cNvSpPr>
          <p:nvPr>
            <p:ph type="ftr" sz="quarter" idx="11"/>
          </p:nvPr>
        </p:nvSpPr>
        <p:spPr/>
        <p:txBody>
          <a:bodyPr/>
          <a:lstStyle/>
          <a:p>
            <a:r>
              <a:rPr lang="de-DE" smtClean="0"/>
              <a:t>Informationen zur HSD</a:t>
            </a:r>
            <a:endParaRPr lang="de-DE" dirty="0"/>
          </a:p>
        </p:txBody>
      </p:sp>
      <p:sp>
        <p:nvSpPr>
          <p:cNvPr id="8" name="Foliennummernplatzhalter 7"/>
          <p:cNvSpPr>
            <a:spLocks noGrp="1"/>
          </p:cNvSpPr>
          <p:nvPr>
            <p:ph type="sldNum" sz="quarter" idx="12"/>
          </p:nvPr>
        </p:nvSpPr>
        <p:spPr/>
        <p:txBody>
          <a:bodyPr/>
          <a:lstStyle>
            <a:lvl1pPr>
              <a:defRPr b="1"/>
            </a:lvl1pPr>
          </a:lstStyle>
          <a:p>
            <a:fld id="{4ED6D3D6-228F-AB4A-B91E-8E2253C41C55}" type="slidenum">
              <a:rPr lang="de-DE" smtClean="0"/>
              <a:pPr/>
              <a:t>‹Nr.›</a:t>
            </a:fld>
            <a:endParaRPr lang="de-DE" dirty="0"/>
          </a:p>
        </p:txBody>
      </p:sp>
    </p:spTree>
    <p:extLst>
      <p:ext uri="{BB962C8B-B14F-4D97-AF65-F5344CB8AC3E}">
        <p14:creationId xmlns:p14="http://schemas.microsoft.com/office/powerpoint/2010/main" val="3216208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30448" y="4809069"/>
            <a:ext cx="5486400" cy="490207"/>
          </a:xfrm>
          <a:prstGeom prst="rect">
            <a:avLst/>
          </a:prstGeom>
        </p:spPr>
        <p:txBody>
          <a:bodyPr anchor="b"/>
          <a:lstStyle>
            <a:lvl1pPr algn="l">
              <a:defRPr sz="2000" b="1">
                <a:latin typeface="Arial"/>
                <a:cs typeface="Arial"/>
              </a:defRPr>
            </a:lvl1pPr>
          </a:lstStyle>
          <a:p>
            <a:r>
              <a:rPr lang="de-DE" dirty="0" smtClean="0"/>
              <a:t>Mastertitelformat bearbeiten</a:t>
            </a:r>
            <a:endParaRPr lang="de-DE" dirty="0"/>
          </a:p>
        </p:txBody>
      </p:sp>
      <p:sp>
        <p:nvSpPr>
          <p:cNvPr id="3" name="Bildplatzhalter 2"/>
          <p:cNvSpPr>
            <a:spLocks noGrp="1"/>
          </p:cNvSpPr>
          <p:nvPr>
            <p:ph type="pic" idx="1"/>
          </p:nvPr>
        </p:nvSpPr>
        <p:spPr>
          <a:xfrm>
            <a:off x="231775" y="231364"/>
            <a:ext cx="6173560" cy="463017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smtClean="0"/>
              <a:t>Bild auf Platzhalter ziehen oder durch Klicken auf Symbol hinzufügen</a:t>
            </a:r>
            <a:endParaRPr lang="de-DE" dirty="0"/>
          </a:p>
        </p:txBody>
      </p:sp>
      <p:sp>
        <p:nvSpPr>
          <p:cNvPr id="4" name="Textplatzhalter 3"/>
          <p:cNvSpPr>
            <a:spLocks noGrp="1"/>
          </p:cNvSpPr>
          <p:nvPr>
            <p:ph type="body" sz="half" idx="2"/>
          </p:nvPr>
        </p:nvSpPr>
        <p:spPr>
          <a:xfrm>
            <a:off x="130448" y="5299276"/>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smtClean="0"/>
              <a:t>Mastertextformat bearbeiten</a:t>
            </a:r>
          </a:p>
        </p:txBody>
      </p:sp>
      <p:sp>
        <p:nvSpPr>
          <p:cNvPr id="10" name="Rechteck 9"/>
          <p:cNvSpPr/>
          <p:nvPr userDrawn="1"/>
        </p:nvSpPr>
        <p:spPr>
          <a:xfrm>
            <a:off x="146579" y="6298944"/>
            <a:ext cx="288228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6" name="Datumsplatzhalter 5"/>
          <p:cNvSpPr>
            <a:spLocks noGrp="1"/>
          </p:cNvSpPr>
          <p:nvPr>
            <p:ph type="dt" sz="half" idx="10"/>
          </p:nvPr>
        </p:nvSpPr>
        <p:spPr>
          <a:xfrm>
            <a:off x="8218328" y="6478038"/>
            <a:ext cx="778344" cy="257509"/>
          </a:xfrm>
          <a:prstGeom prst="rect">
            <a:avLst/>
          </a:prstGeom>
        </p:spPr>
        <p:txBody>
          <a:bodyPr/>
          <a:lstStyle/>
          <a:p>
            <a:fld id="{C1C73544-2A67-344C-912C-7576379EC2CE}" type="datetime1">
              <a:rPr lang="de-DE" smtClean="0"/>
              <a:t>12.09.2017</a:t>
            </a:fld>
            <a:endParaRPr lang="de-DE" dirty="0"/>
          </a:p>
        </p:txBody>
      </p:sp>
      <p:sp>
        <p:nvSpPr>
          <p:cNvPr id="7" name="Fußzeilenplatzhalter 6"/>
          <p:cNvSpPr>
            <a:spLocks noGrp="1"/>
          </p:cNvSpPr>
          <p:nvPr>
            <p:ph type="ftr" sz="quarter" idx="11"/>
          </p:nvPr>
        </p:nvSpPr>
        <p:spPr/>
        <p:txBody>
          <a:bodyPr/>
          <a:lstStyle/>
          <a:p>
            <a:r>
              <a:rPr lang="de-DE" smtClean="0"/>
              <a:t>Informationen zur HSD</a:t>
            </a:r>
            <a:endParaRPr lang="de-DE" dirty="0"/>
          </a:p>
        </p:txBody>
      </p:sp>
      <p:sp>
        <p:nvSpPr>
          <p:cNvPr id="8" name="Foliennummernplatzhalter 7"/>
          <p:cNvSpPr>
            <a:spLocks noGrp="1"/>
          </p:cNvSpPr>
          <p:nvPr>
            <p:ph type="sldNum" sz="quarter" idx="12"/>
          </p:nvPr>
        </p:nvSpPr>
        <p:spPr/>
        <p:txBody>
          <a:bodyPr/>
          <a:lstStyle/>
          <a:p>
            <a:fld id="{4ED6D3D6-228F-AB4A-B91E-8E2253C41C55}" type="slidenum">
              <a:rPr lang="de-DE" smtClean="0"/>
              <a:pPr/>
              <a:t>‹Nr.›</a:t>
            </a:fld>
            <a:endParaRPr lang="de-DE" dirty="0"/>
          </a:p>
        </p:txBody>
      </p:sp>
    </p:spTree>
    <p:extLst>
      <p:ext uri="{BB962C8B-B14F-4D97-AF65-F5344CB8AC3E}">
        <p14:creationId xmlns:p14="http://schemas.microsoft.com/office/powerpoint/2010/main" val="2962106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ild mit Titel in weiß HSD">
    <p:spTree>
      <p:nvGrpSpPr>
        <p:cNvPr id="1" name=""/>
        <p:cNvGrpSpPr/>
        <p:nvPr/>
      </p:nvGrpSpPr>
      <p:grpSpPr>
        <a:xfrm>
          <a:off x="0" y="0"/>
          <a:ext cx="0" cy="0"/>
          <a:chOff x="0" y="0"/>
          <a:chExt cx="0" cy="0"/>
        </a:xfrm>
      </p:grpSpPr>
      <p:sp>
        <p:nvSpPr>
          <p:cNvPr id="7" name="Bildplatzhalter 3"/>
          <p:cNvSpPr>
            <a:spLocks noGrp="1"/>
          </p:cNvSpPr>
          <p:nvPr>
            <p:ph type="pic" sz="quarter" idx="14"/>
          </p:nvPr>
        </p:nvSpPr>
        <p:spPr>
          <a:xfrm>
            <a:off x="1" y="0"/>
            <a:ext cx="9144000" cy="6858000"/>
          </a:xfrm>
        </p:spPr>
        <p:txBody>
          <a:bodyPr/>
          <a:lstStyle/>
          <a:p>
            <a:endParaRPr lang="de-DE"/>
          </a:p>
        </p:txBody>
      </p:sp>
      <p:sp>
        <p:nvSpPr>
          <p:cNvPr id="2" name="Titel 1"/>
          <p:cNvSpPr>
            <a:spLocks noGrp="1"/>
          </p:cNvSpPr>
          <p:nvPr>
            <p:ph type="title"/>
          </p:nvPr>
        </p:nvSpPr>
        <p:spPr/>
        <p:txBody>
          <a:bodyPr/>
          <a:lstStyle>
            <a:lvl1pPr>
              <a:defRPr>
                <a:solidFill>
                  <a:schemeClr val="bg1"/>
                </a:solidFill>
              </a:defRPr>
            </a:lvl1pPr>
          </a:lstStyle>
          <a:p>
            <a:r>
              <a:rPr lang="de-DE" dirty="0" smtClean="0"/>
              <a:t>Mastertitelformat bearbeiten</a:t>
            </a:r>
            <a:endParaRPr lang="de-DE" dirty="0"/>
          </a:p>
        </p:txBody>
      </p:sp>
      <p:sp>
        <p:nvSpPr>
          <p:cNvPr id="8" name="Rechteck 7"/>
          <p:cNvSpPr/>
          <p:nvPr userDrawn="1"/>
        </p:nvSpPr>
        <p:spPr>
          <a:xfrm>
            <a:off x="146579" y="6298944"/>
            <a:ext cx="288228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9" name="Datumsplatzhalter 8"/>
          <p:cNvSpPr>
            <a:spLocks noGrp="1"/>
          </p:cNvSpPr>
          <p:nvPr>
            <p:ph type="dt" sz="half" idx="15"/>
          </p:nvPr>
        </p:nvSpPr>
        <p:spPr>
          <a:xfrm>
            <a:off x="8218328" y="6478038"/>
            <a:ext cx="778344" cy="257509"/>
          </a:xfrm>
          <a:prstGeom prst="rect">
            <a:avLst/>
          </a:prstGeom>
        </p:spPr>
        <p:txBody>
          <a:bodyPr/>
          <a:lstStyle/>
          <a:p>
            <a:fld id="{29B98E8A-DF88-5B44-8785-24F1284BE2F6}" type="datetime1">
              <a:rPr lang="de-DE" smtClean="0"/>
              <a:t>12.09.2017</a:t>
            </a:fld>
            <a:endParaRPr lang="de-DE" dirty="0"/>
          </a:p>
        </p:txBody>
      </p:sp>
      <p:sp>
        <p:nvSpPr>
          <p:cNvPr id="10" name="Fußzeilenplatzhalter 9"/>
          <p:cNvSpPr>
            <a:spLocks noGrp="1"/>
          </p:cNvSpPr>
          <p:nvPr>
            <p:ph type="ftr" sz="quarter" idx="16"/>
          </p:nvPr>
        </p:nvSpPr>
        <p:spPr/>
        <p:txBody>
          <a:bodyPr/>
          <a:lstStyle/>
          <a:p>
            <a:r>
              <a:rPr lang="de-DE" smtClean="0"/>
              <a:t>Informationen zur HSD</a:t>
            </a:r>
            <a:endParaRPr lang="de-DE" dirty="0"/>
          </a:p>
        </p:txBody>
      </p:sp>
      <p:sp>
        <p:nvSpPr>
          <p:cNvPr id="11" name="Foliennummernplatzhalter 10"/>
          <p:cNvSpPr>
            <a:spLocks noGrp="1"/>
          </p:cNvSpPr>
          <p:nvPr>
            <p:ph type="sldNum" sz="quarter" idx="17"/>
          </p:nvPr>
        </p:nvSpPr>
        <p:spPr/>
        <p:txBody>
          <a:bodyPr/>
          <a:lstStyle/>
          <a:p>
            <a:fld id="{4ED6D3D6-228F-AB4A-B91E-8E2253C41C55}" type="slidenum">
              <a:rPr lang="de-DE" smtClean="0"/>
              <a:pPr/>
              <a:t>‹Nr.›</a:t>
            </a:fld>
            <a:endParaRPr lang="de-DE" dirty="0"/>
          </a:p>
        </p:txBody>
      </p:sp>
    </p:spTree>
    <p:extLst>
      <p:ext uri="{BB962C8B-B14F-4D97-AF65-F5344CB8AC3E}">
        <p14:creationId xmlns:p14="http://schemas.microsoft.com/office/powerpoint/2010/main" val="97999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folie HSD + FB">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8111" y="3237212"/>
            <a:ext cx="9371412" cy="423620"/>
          </a:xfrm>
        </p:spPr>
        <p:txBody>
          <a:bodyPr>
            <a:spAutoFit/>
          </a:bodyPr>
          <a:lstStyle>
            <a:lvl1pPr marL="0" indent="0" algn="l">
              <a:lnSpc>
                <a:spcPts val="2500"/>
              </a:lnSpc>
              <a:buNone/>
              <a:defRPr sz="2500" b="1" i="0">
                <a:solidFill>
                  <a:schemeClr val="tx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Master-Untertitelformat bearbeiten</a:t>
            </a:r>
            <a:endParaRPr lang="de-DE" dirty="0"/>
          </a:p>
        </p:txBody>
      </p:sp>
      <p:sp>
        <p:nvSpPr>
          <p:cNvPr id="7" name="Textfeld 6"/>
          <p:cNvSpPr txBox="1"/>
          <p:nvPr userDrawn="1"/>
        </p:nvSpPr>
        <p:spPr>
          <a:xfrm>
            <a:off x="2483714" y="382546"/>
            <a:ext cx="2925863" cy="938719"/>
          </a:xfrm>
          <a:prstGeom prst="rect">
            <a:avLst/>
          </a:prstGeom>
          <a:noFill/>
        </p:spPr>
        <p:txBody>
          <a:bodyPr wrap="square" rtlCol="0">
            <a:spAutoFit/>
          </a:bodyPr>
          <a:lstStyle/>
          <a:p>
            <a:r>
              <a:rPr lang="de-DE" sz="5500" kern="1200" dirty="0" smtClean="0">
                <a:solidFill>
                  <a:schemeClr val="tx1"/>
                </a:solidFill>
                <a:latin typeface="HSD Sans Maschinenbau"/>
                <a:ea typeface="+mn-ea"/>
                <a:cs typeface="HSD Sans Maschinenbau"/>
              </a:rPr>
              <a:t></a:t>
            </a:r>
            <a:endParaRPr lang="de-DE" sz="5500" dirty="0">
              <a:solidFill>
                <a:srgbClr val="000000"/>
              </a:solidFill>
              <a:latin typeface="HSD Sans Maschinenbau"/>
              <a:cs typeface="HSD Sans Maschinenbau"/>
            </a:endParaRPr>
          </a:p>
        </p:txBody>
      </p:sp>
      <p:sp>
        <p:nvSpPr>
          <p:cNvPr id="8" name="Rechteck 7"/>
          <p:cNvSpPr/>
          <p:nvPr userDrawn="1"/>
        </p:nvSpPr>
        <p:spPr>
          <a:xfrm>
            <a:off x="2527296" y="101520"/>
            <a:ext cx="2882281" cy="461665"/>
          </a:xfrm>
          <a:prstGeom prst="rect">
            <a:avLst/>
          </a:prstGeom>
        </p:spPr>
        <p:txBody>
          <a:bodyPr wrap="square">
            <a:spAutoFit/>
          </a:bodyPr>
          <a:lstStyle/>
          <a:p>
            <a:r>
              <a:rPr lang="en-GB" sz="1200" b="1" dirty="0" err="1" smtClean="0">
                <a:solidFill>
                  <a:srgbClr val="000000"/>
                </a:solidFill>
                <a:latin typeface="Arial"/>
                <a:cs typeface="Arial"/>
              </a:rPr>
              <a:t>Fachbereich</a:t>
            </a:r>
            <a:r>
              <a:rPr lang="en-GB" sz="1200" b="1" dirty="0" smtClean="0">
                <a:solidFill>
                  <a:srgbClr val="000000"/>
                </a:solidFill>
                <a:latin typeface="Arial"/>
                <a:cs typeface="Arial"/>
              </a:rPr>
              <a:t> </a:t>
            </a:r>
            <a:r>
              <a:rPr lang="en-GB" sz="1200" b="1" dirty="0" err="1" smtClean="0">
                <a:solidFill>
                  <a:srgbClr val="000000"/>
                </a:solidFill>
                <a:latin typeface="Arial"/>
                <a:cs typeface="Arial"/>
              </a:rPr>
              <a:t>Maschinenbau</a:t>
            </a:r>
            <a:r>
              <a:rPr lang="en-GB" sz="1200" b="1" dirty="0" smtClean="0">
                <a:solidFill>
                  <a:srgbClr val="000000"/>
                </a:solidFill>
                <a:latin typeface="Arial"/>
                <a:cs typeface="Arial"/>
              </a:rPr>
              <a:t> </a:t>
            </a:r>
            <a:br>
              <a:rPr lang="en-GB" sz="1200" b="1" dirty="0" smtClean="0">
                <a:solidFill>
                  <a:srgbClr val="000000"/>
                </a:solidFill>
                <a:latin typeface="Arial"/>
                <a:cs typeface="Arial"/>
              </a:rPr>
            </a:br>
            <a:r>
              <a:rPr lang="en-GB" sz="1200" b="1" dirty="0" smtClean="0">
                <a:solidFill>
                  <a:srgbClr val="000000"/>
                </a:solidFill>
                <a:latin typeface="Arial"/>
                <a:cs typeface="Arial"/>
              </a:rPr>
              <a:t>und </a:t>
            </a:r>
            <a:r>
              <a:rPr lang="en-GB" sz="1200" b="1" dirty="0" err="1" smtClean="0">
                <a:solidFill>
                  <a:srgbClr val="000000"/>
                </a:solidFill>
                <a:latin typeface="Arial"/>
                <a:cs typeface="Arial"/>
              </a:rPr>
              <a:t>Verfahrenstechnik</a:t>
            </a:r>
            <a:endParaRPr lang="de-DE" sz="1200" dirty="0">
              <a:solidFill>
                <a:srgbClr val="000000"/>
              </a:solidFill>
              <a:latin typeface="Arial"/>
              <a:cs typeface="Arial"/>
            </a:endParaRPr>
          </a:p>
        </p:txBody>
      </p:sp>
      <p:sp>
        <p:nvSpPr>
          <p:cNvPr id="9" name="Titel 8"/>
          <p:cNvSpPr>
            <a:spLocks noGrp="1"/>
          </p:cNvSpPr>
          <p:nvPr>
            <p:ph type="title"/>
          </p:nvPr>
        </p:nvSpPr>
        <p:spPr>
          <a:xfrm>
            <a:off x="114767" y="1468571"/>
            <a:ext cx="8962691" cy="821165"/>
          </a:xfrm>
        </p:spPr>
        <p:txBody>
          <a:bodyPr/>
          <a:lstStyle>
            <a:lvl1pPr>
              <a:lnSpc>
                <a:spcPts val="5500"/>
              </a:lnSpc>
              <a:defRPr sz="5500"/>
            </a:lvl1pPr>
          </a:lstStyle>
          <a:p>
            <a:endParaRPr lang="de-DE" dirty="0"/>
          </a:p>
        </p:txBody>
      </p:sp>
      <p:sp>
        <p:nvSpPr>
          <p:cNvPr id="10" name="Textfeld 9"/>
          <p:cNvSpPr txBox="1"/>
          <p:nvPr userDrawn="1"/>
        </p:nvSpPr>
        <p:spPr>
          <a:xfrm>
            <a:off x="103536" y="383102"/>
            <a:ext cx="2925863" cy="938719"/>
          </a:xfrm>
          <a:prstGeom prst="rect">
            <a:avLst/>
          </a:prstGeom>
          <a:noFill/>
        </p:spPr>
        <p:txBody>
          <a:bodyPr wrap="square" rtlCol="0">
            <a:spAutoFit/>
          </a:bodyPr>
          <a:lstStyle/>
          <a:p>
            <a:r>
              <a:rPr lang="de-DE" sz="5500" dirty="0" smtClean="0">
                <a:solidFill>
                  <a:schemeClr val="accent1"/>
                </a:solidFill>
                <a:latin typeface="HSD Sans"/>
                <a:cs typeface="HSD Sans"/>
              </a:rPr>
              <a:t>HSD</a:t>
            </a:r>
            <a:endParaRPr lang="de-DE" sz="5500" dirty="0">
              <a:solidFill>
                <a:schemeClr val="accent1"/>
              </a:solidFill>
              <a:latin typeface="HSD Sans"/>
              <a:cs typeface="HSD Sans"/>
            </a:endParaRPr>
          </a:p>
        </p:txBody>
      </p:sp>
      <p:sp>
        <p:nvSpPr>
          <p:cNvPr id="11" name="Rechteck 10"/>
          <p:cNvSpPr/>
          <p:nvPr userDrawn="1"/>
        </p:nvSpPr>
        <p:spPr>
          <a:xfrm>
            <a:off x="147118" y="102076"/>
            <a:ext cx="288228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4" name="Datumsplatzhalter 3"/>
          <p:cNvSpPr>
            <a:spLocks noGrp="1"/>
          </p:cNvSpPr>
          <p:nvPr>
            <p:ph type="dt" sz="half" idx="10"/>
          </p:nvPr>
        </p:nvSpPr>
        <p:spPr>
          <a:xfrm>
            <a:off x="8218328" y="6478038"/>
            <a:ext cx="778344" cy="257509"/>
          </a:xfrm>
          <a:prstGeom prst="rect">
            <a:avLst/>
          </a:prstGeom>
        </p:spPr>
        <p:txBody>
          <a:bodyPr/>
          <a:lstStyle/>
          <a:p>
            <a:fld id="{49F9CBFE-9144-EB42-9F1D-1A8505C86179}" type="datetime1">
              <a:rPr lang="de-DE" smtClean="0"/>
              <a:t>12.09.2017</a:t>
            </a:fld>
            <a:endParaRPr lang="de-DE" dirty="0"/>
          </a:p>
        </p:txBody>
      </p:sp>
      <p:sp>
        <p:nvSpPr>
          <p:cNvPr id="5" name="Fußzeilenplatzhalter 4"/>
          <p:cNvSpPr>
            <a:spLocks noGrp="1"/>
          </p:cNvSpPr>
          <p:nvPr>
            <p:ph type="ftr" sz="quarter" idx="11"/>
          </p:nvPr>
        </p:nvSpPr>
        <p:spPr/>
        <p:txBody>
          <a:bodyPr/>
          <a:lstStyle/>
          <a:p>
            <a:r>
              <a:rPr lang="de-DE" smtClean="0"/>
              <a:t>Informationen zur HSD</a:t>
            </a:r>
            <a:endParaRPr lang="de-DE" dirty="0"/>
          </a:p>
        </p:txBody>
      </p:sp>
      <p:sp>
        <p:nvSpPr>
          <p:cNvPr id="6" name="Foliennummernplatzhalter 5"/>
          <p:cNvSpPr>
            <a:spLocks noGrp="1"/>
          </p:cNvSpPr>
          <p:nvPr>
            <p:ph type="sldNum" sz="quarter" idx="12"/>
          </p:nvPr>
        </p:nvSpPr>
        <p:spPr/>
        <p:txBody>
          <a:bodyPr/>
          <a:lstStyle/>
          <a:p>
            <a:fld id="{4ED6D3D6-228F-AB4A-B91E-8E2253C41C55}" type="slidenum">
              <a:rPr lang="de-DE" smtClean="0"/>
              <a:pPr/>
              <a:t>‹Nr.›</a:t>
            </a:fld>
            <a:endParaRPr lang="de-DE" dirty="0"/>
          </a:p>
        </p:txBody>
      </p:sp>
    </p:spTree>
    <p:extLst>
      <p:ext uri="{BB962C8B-B14F-4D97-AF65-F5344CB8AC3E}">
        <p14:creationId xmlns:p14="http://schemas.microsoft.com/office/powerpoint/2010/main" val="37361203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HSD">
    <p:spTree>
      <p:nvGrpSpPr>
        <p:cNvPr id="1" name=""/>
        <p:cNvGrpSpPr/>
        <p:nvPr/>
      </p:nvGrpSpPr>
      <p:grpSpPr>
        <a:xfrm>
          <a:off x="0" y="0"/>
          <a:ext cx="0" cy="0"/>
          <a:chOff x="0" y="0"/>
          <a:chExt cx="0" cy="0"/>
        </a:xfrm>
      </p:grpSpPr>
      <p:sp>
        <p:nvSpPr>
          <p:cNvPr id="3" name="Inhaltsplatzhalter 2"/>
          <p:cNvSpPr>
            <a:spLocks noGrp="1"/>
          </p:cNvSpPr>
          <p:nvPr>
            <p:ph idx="1"/>
          </p:nvPr>
        </p:nvSpPr>
        <p:spPr>
          <a:xfrm>
            <a:off x="125088" y="1600200"/>
            <a:ext cx="8229600" cy="4525963"/>
          </a:xfrm>
        </p:spPr>
        <p:txBody>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0" name="Titel 9"/>
          <p:cNvSpPr>
            <a:spLocks noGrp="1"/>
          </p:cNvSpPr>
          <p:nvPr>
            <p:ph type="title"/>
          </p:nvPr>
        </p:nvSpPr>
        <p:spPr/>
        <p:txBody>
          <a:bodyPr/>
          <a:lstStyle/>
          <a:p>
            <a:r>
              <a:rPr lang="de-DE" dirty="0" smtClean="0"/>
              <a:t>Mastertitelformat bearbeiten</a:t>
            </a:r>
            <a:endParaRPr lang="de-DE" dirty="0"/>
          </a:p>
        </p:txBody>
      </p:sp>
      <p:sp>
        <p:nvSpPr>
          <p:cNvPr id="15" name="Rechteck 14"/>
          <p:cNvSpPr/>
          <p:nvPr userDrawn="1"/>
        </p:nvSpPr>
        <p:spPr>
          <a:xfrm>
            <a:off x="146579" y="6298944"/>
            <a:ext cx="288228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2" name="Datumsplatzhalter 1"/>
          <p:cNvSpPr>
            <a:spLocks noGrp="1"/>
          </p:cNvSpPr>
          <p:nvPr>
            <p:ph type="dt" sz="half" idx="10"/>
          </p:nvPr>
        </p:nvSpPr>
        <p:spPr>
          <a:xfrm>
            <a:off x="8218328" y="6478038"/>
            <a:ext cx="778344" cy="257509"/>
          </a:xfrm>
          <a:prstGeom prst="rect">
            <a:avLst/>
          </a:prstGeom>
        </p:spPr>
        <p:txBody>
          <a:bodyPr/>
          <a:lstStyle/>
          <a:p>
            <a:fld id="{DD666B7C-00C2-B34C-86BA-DAAB5A6B88D9}" type="datetime1">
              <a:rPr lang="de-DE" smtClean="0"/>
              <a:t>12.09.2017</a:t>
            </a:fld>
            <a:endParaRPr lang="de-DE" dirty="0"/>
          </a:p>
        </p:txBody>
      </p:sp>
      <p:sp>
        <p:nvSpPr>
          <p:cNvPr id="7" name="Fußzeilenplatzhalter 6"/>
          <p:cNvSpPr>
            <a:spLocks noGrp="1"/>
          </p:cNvSpPr>
          <p:nvPr>
            <p:ph type="ftr" sz="quarter" idx="11"/>
          </p:nvPr>
        </p:nvSpPr>
        <p:spPr/>
        <p:txBody>
          <a:bodyPr/>
          <a:lstStyle/>
          <a:p>
            <a:r>
              <a:rPr lang="de-DE" smtClean="0"/>
              <a:t>Informationen zur HSD</a:t>
            </a:r>
            <a:endParaRPr lang="de-DE" dirty="0"/>
          </a:p>
        </p:txBody>
      </p:sp>
      <p:sp>
        <p:nvSpPr>
          <p:cNvPr id="8" name="Foliennummernplatzhalter 7"/>
          <p:cNvSpPr>
            <a:spLocks noGrp="1"/>
          </p:cNvSpPr>
          <p:nvPr>
            <p:ph type="sldNum" sz="quarter" idx="12"/>
          </p:nvPr>
        </p:nvSpPr>
        <p:spPr/>
        <p:txBody>
          <a:bodyPr/>
          <a:lstStyle/>
          <a:p>
            <a:fld id="{4ED6D3D6-228F-AB4A-B91E-8E2253C41C55}" type="slidenum">
              <a:rPr lang="de-DE" smtClean="0"/>
              <a:pPr/>
              <a:t>‹Nr.›</a:t>
            </a:fld>
            <a:endParaRPr lang="de-DE" dirty="0"/>
          </a:p>
        </p:txBody>
      </p:sp>
    </p:spTree>
    <p:extLst>
      <p:ext uri="{BB962C8B-B14F-4D97-AF65-F5344CB8AC3E}">
        <p14:creationId xmlns:p14="http://schemas.microsoft.com/office/powerpoint/2010/main" val="3853501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bschnittsüberschrift HSD">
    <p:spTree>
      <p:nvGrpSpPr>
        <p:cNvPr id="1" name=""/>
        <p:cNvGrpSpPr/>
        <p:nvPr/>
      </p:nvGrpSpPr>
      <p:grpSpPr>
        <a:xfrm>
          <a:off x="0" y="0"/>
          <a:ext cx="0" cy="0"/>
          <a:chOff x="0" y="0"/>
          <a:chExt cx="0" cy="0"/>
        </a:xfrm>
      </p:grpSpPr>
      <p:sp>
        <p:nvSpPr>
          <p:cNvPr id="2" name="Titel 1"/>
          <p:cNvSpPr>
            <a:spLocks noGrp="1"/>
          </p:cNvSpPr>
          <p:nvPr>
            <p:ph type="title"/>
          </p:nvPr>
        </p:nvSpPr>
        <p:spPr>
          <a:xfrm>
            <a:off x="129926" y="119336"/>
            <a:ext cx="8549640" cy="489878"/>
          </a:xfrm>
          <a:prstGeom prst="rect">
            <a:avLst/>
          </a:prstGeom>
        </p:spPr>
        <p:txBody>
          <a:bodyPr anchor="t"/>
          <a:lstStyle>
            <a:lvl1pPr algn="l">
              <a:lnSpc>
                <a:spcPts val="3000"/>
              </a:lnSpc>
              <a:defRPr sz="3000" b="0" cap="all"/>
            </a:lvl1pPr>
          </a:lstStyle>
          <a:p>
            <a:r>
              <a:rPr lang="de-DE" dirty="0" smtClean="0"/>
              <a:t>Mastertitelformat bearbeiten</a:t>
            </a:r>
            <a:endParaRPr lang="de-DE" dirty="0"/>
          </a:p>
        </p:txBody>
      </p:sp>
      <p:sp>
        <p:nvSpPr>
          <p:cNvPr id="11" name="Inhaltsplatzhalter 2"/>
          <p:cNvSpPr>
            <a:spLocks noGrp="1"/>
          </p:cNvSpPr>
          <p:nvPr>
            <p:ph idx="13"/>
          </p:nvPr>
        </p:nvSpPr>
        <p:spPr>
          <a:xfrm>
            <a:off x="125088" y="836712"/>
            <a:ext cx="8229600" cy="5377767"/>
          </a:xfrm>
        </p:spPr>
        <p:txBody>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9" name="Rechteck 8"/>
          <p:cNvSpPr/>
          <p:nvPr userDrawn="1"/>
        </p:nvSpPr>
        <p:spPr>
          <a:xfrm>
            <a:off x="146579" y="6298944"/>
            <a:ext cx="288228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3" name="Datumsplatzhalter 2"/>
          <p:cNvSpPr>
            <a:spLocks noGrp="1"/>
          </p:cNvSpPr>
          <p:nvPr>
            <p:ph type="dt" sz="half" idx="14"/>
          </p:nvPr>
        </p:nvSpPr>
        <p:spPr>
          <a:xfrm>
            <a:off x="8218328" y="6478038"/>
            <a:ext cx="778344" cy="257509"/>
          </a:xfrm>
          <a:prstGeom prst="rect">
            <a:avLst/>
          </a:prstGeom>
        </p:spPr>
        <p:txBody>
          <a:bodyPr/>
          <a:lstStyle/>
          <a:p>
            <a:fld id="{56940486-51B9-9644-8062-1682724CEE78}" type="datetime1">
              <a:rPr lang="de-DE" smtClean="0"/>
              <a:t>12.09.2017</a:t>
            </a:fld>
            <a:endParaRPr lang="de-DE" dirty="0"/>
          </a:p>
        </p:txBody>
      </p:sp>
      <p:sp>
        <p:nvSpPr>
          <p:cNvPr id="7" name="Fußzeilenplatzhalter 6"/>
          <p:cNvSpPr>
            <a:spLocks noGrp="1"/>
          </p:cNvSpPr>
          <p:nvPr>
            <p:ph type="ftr" sz="quarter" idx="15"/>
          </p:nvPr>
        </p:nvSpPr>
        <p:spPr/>
        <p:txBody>
          <a:bodyPr/>
          <a:lstStyle/>
          <a:p>
            <a:r>
              <a:rPr lang="de-DE" smtClean="0"/>
              <a:t>Informationen zur HSD</a:t>
            </a:r>
            <a:endParaRPr lang="de-DE" dirty="0"/>
          </a:p>
        </p:txBody>
      </p:sp>
      <p:sp>
        <p:nvSpPr>
          <p:cNvPr id="10" name="Foliennummernplatzhalter 9"/>
          <p:cNvSpPr>
            <a:spLocks noGrp="1"/>
          </p:cNvSpPr>
          <p:nvPr>
            <p:ph type="sldNum" sz="quarter" idx="16"/>
          </p:nvPr>
        </p:nvSpPr>
        <p:spPr/>
        <p:txBody>
          <a:bodyPr/>
          <a:lstStyle/>
          <a:p>
            <a:fld id="{4ED6D3D6-228F-AB4A-B91E-8E2253C41C55}" type="slidenum">
              <a:rPr lang="de-DE" smtClean="0"/>
              <a:pPr/>
              <a:t>‹Nr.›</a:t>
            </a:fld>
            <a:endParaRPr lang="de-DE" dirty="0"/>
          </a:p>
        </p:txBody>
      </p:sp>
    </p:spTree>
    <p:extLst>
      <p:ext uri="{BB962C8B-B14F-4D97-AF65-F5344CB8AC3E}">
        <p14:creationId xmlns:p14="http://schemas.microsoft.com/office/powerpoint/2010/main" val="2387789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wei Inhalte HSD">
    <p:spTree>
      <p:nvGrpSpPr>
        <p:cNvPr id="1" name=""/>
        <p:cNvGrpSpPr/>
        <p:nvPr/>
      </p:nvGrpSpPr>
      <p:grpSpPr>
        <a:xfrm>
          <a:off x="0" y="0"/>
          <a:ext cx="0" cy="0"/>
          <a:chOff x="0" y="0"/>
          <a:chExt cx="0" cy="0"/>
        </a:xfrm>
      </p:grpSpPr>
      <p:sp>
        <p:nvSpPr>
          <p:cNvPr id="2" name="Titel 1"/>
          <p:cNvSpPr>
            <a:spLocks noGrp="1"/>
          </p:cNvSpPr>
          <p:nvPr>
            <p:ph type="title"/>
          </p:nvPr>
        </p:nvSpPr>
        <p:spPr>
          <a:xfrm>
            <a:off x="111860" y="84726"/>
            <a:ext cx="8909779" cy="1521333"/>
          </a:xfrm>
          <a:prstGeom prst="rect">
            <a:avLst/>
          </a:prstGeom>
        </p:spPr>
        <p:txBody>
          <a:bodyPr/>
          <a:lstStyle/>
          <a:p>
            <a:r>
              <a:rPr lang="de-DE" dirty="0" smtClean="0"/>
              <a:t>Mastertitelformat bearbeiten</a:t>
            </a:r>
            <a:endParaRPr lang="de-DE" dirty="0"/>
          </a:p>
        </p:txBody>
      </p:sp>
      <p:sp>
        <p:nvSpPr>
          <p:cNvPr id="3" name="Inhaltsplatzhalter 2"/>
          <p:cNvSpPr>
            <a:spLocks noGrp="1"/>
          </p:cNvSpPr>
          <p:nvPr>
            <p:ph sz="half" idx="1"/>
          </p:nvPr>
        </p:nvSpPr>
        <p:spPr>
          <a:xfrm>
            <a:off x="136235" y="3117427"/>
            <a:ext cx="4038600" cy="30087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Inhaltsplatzhalter 3"/>
          <p:cNvSpPr>
            <a:spLocks noGrp="1"/>
          </p:cNvSpPr>
          <p:nvPr>
            <p:ph sz="half" idx="2"/>
          </p:nvPr>
        </p:nvSpPr>
        <p:spPr>
          <a:xfrm>
            <a:off x="4438875" y="3117427"/>
            <a:ext cx="4038600" cy="30087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18" name="Inhaltsplatzhalter 2"/>
          <p:cNvSpPr>
            <a:spLocks noGrp="1"/>
          </p:cNvSpPr>
          <p:nvPr>
            <p:ph idx="14"/>
          </p:nvPr>
        </p:nvSpPr>
        <p:spPr>
          <a:xfrm>
            <a:off x="125088" y="1731904"/>
            <a:ext cx="8229600" cy="1317605"/>
          </a:xfrm>
        </p:spPr>
        <p:txBody>
          <a:bodyPr/>
          <a:lstStyle/>
          <a:p>
            <a:pPr lvl="0"/>
            <a:r>
              <a:rPr lang="de-DE" dirty="0" smtClean="0"/>
              <a:t>Mastertextformat bearbeiten</a:t>
            </a:r>
          </a:p>
        </p:txBody>
      </p:sp>
      <p:sp>
        <p:nvSpPr>
          <p:cNvPr id="10" name="Rechteck 9"/>
          <p:cNvSpPr/>
          <p:nvPr userDrawn="1"/>
        </p:nvSpPr>
        <p:spPr>
          <a:xfrm>
            <a:off x="146579" y="6298944"/>
            <a:ext cx="288228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6" name="Datumsplatzhalter 5"/>
          <p:cNvSpPr>
            <a:spLocks noGrp="1"/>
          </p:cNvSpPr>
          <p:nvPr>
            <p:ph type="dt" sz="half" idx="15"/>
          </p:nvPr>
        </p:nvSpPr>
        <p:spPr>
          <a:xfrm>
            <a:off x="8218328" y="6478038"/>
            <a:ext cx="778344" cy="257509"/>
          </a:xfrm>
          <a:prstGeom prst="rect">
            <a:avLst/>
          </a:prstGeom>
        </p:spPr>
        <p:txBody>
          <a:bodyPr/>
          <a:lstStyle/>
          <a:p>
            <a:fld id="{76491687-6FCA-C349-BAB3-45FE6085FDF5}" type="datetime1">
              <a:rPr lang="de-DE" smtClean="0"/>
              <a:t>12.09.2017</a:t>
            </a:fld>
            <a:endParaRPr lang="de-DE" dirty="0"/>
          </a:p>
        </p:txBody>
      </p:sp>
      <p:sp>
        <p:nvSpPr>
          <p:cNvPr id="7" name="Fußzeilenplatzhalter 6"/>
          <p:cNvSpPr>
            <a:spLocks noGrp="1"/>
          </p:cNvSpPr>
          <p:nvPr>
            <p:ph type="ftr" sz="quarter" idx="16"/>
          </p:nvPr>
        </p:nvSpPr>
        <p:spPr/>
        <p:txBody>
          <a:bodyPr/>
          <a:lstStyle/>
          <a:p>
            <a:r>
              <a:rPr lang="de-DE" smtClean="0"/>
              <a:t>Informationen zur HSD</a:t>
            </a:r>
            <a:endParaRPr lang="de-DE" dirty="0"/>
          </a:p>
        </p:txBody>
      </p:sp>
      <p:sp>
        <p:nvSpPr>
          <p:cNvPr id="8" name="Foliennummernplatzhalter 7"/>
          <p:cNvSpPr>
            <a:spLocks noGrp="1"/>
          </p:cNvSpPr>
          <p:nvPr>
            <p:ph type="sldNum" sz="quarter" idx="17"/>
          </p:nvPr>
        </p:nvSpPr>
        <p:spPr/>
        <p:txBody>
          <a:bodyPr/>
          <a:lstStyle/>
          <a:p>
            <a:fld id="{4ED6D3D6-228F-AB4A-B91E-8E2253C41C55}" type="slidenum">
              <a:rPr lang="de-DE" smtClean="0"/>
              <a:pPr/>
              <a:t>‹Nr.›</a:t>
            </a:fld>
            <a:endParaRPr lang="de-DE" dirty="0"/>
          </a:p>
        </p:txBody>
      </p:sp>
    </p:spTree>
    <p:extLst>
      <p:ext uri="{BB962C8B-B14F-4D97-AF65-F5344CB8AC3E}">
        <p14:creationId xmlns:p14="http://schemas.microsoft.com/office/powerpoint/2010/main" val="1013032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HSD">
    <p:spTree>
      <p:nvGrpSpPr>
        <p:cNvPr id="1" name=""/>
        <p:cNvGrpSpPr/>
        <p:nvPr/>
      </p:nvGrpSpPr>
      <p:grpSpPr>
        <a:xfrm>
          <a:off x="0" y="0"/>
          <a:ext cx="0" cy="0"/>
          <a:chOff x="0" y="0"/>
          <a:chExt cx="0" cy="0"/>
        </a:xfrm>
      </p:grpSpPr>
      <p:sp>
        <p:nvSpPr>
          <p:cNvPr id="10" name="Titel 1"/>
          <p:cNvSpPr>
            <a:spLocks noGrp="1"/>
          </p:cNvSpPr>
          <p:nvPr>
            <p:ph type="title"/>
          </p:nvPr>
        </p:nvSpPr>
        <p:spPr>
          <a:xfrm>
            <a:off x="43940" y="111894"/>
            <a:ext cx="8909779" cy="6204462"/>
          </a:xfrm>
          <a:prstGeom prst="rect">
            <a:avLst/>
          </a:prstGeom>
        </p:spPr>
        <p:txBody>
          <a:bodyPr/>
          <a:lstStyle>
            <a:lvl1pPr>
              <a:lnSpc>
                <a:spcPts val="10000"/>
              </a:lnSpc>
              <a:defRPr sz="11000"/>
            </a:lvl1pPr>
          </a:lstStyle>
          <a:p>
            <a:r>
              <a:rPr lang="de-DE" dirty="0" smtClean="0"/>
              <a:t>Mastertitelformat bearbeiten</a:t>
            </a:r>
            <a:endParaRPr lang="de-DE" dirty="0"/>
          </a:p>
        </p:txBody>
      </p:sp>
      <p:sp>
        <p:nvSpPr>
          <p:cNvPr id="8" name="Rechteck 7"/>
          <p:cNvSpPr/>
          <p:nvPr userDrawn="1"/>
        </p:nvSpPr>
        <p:spPr>
          <a:xfrm>
            <a:off x="146579" y="6298944"/>
            <a:ext cx="288228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2" name="Datumsplatzhalter 1"/>
          <p:cNvSpPr>
            <a:spLocks noGrp="1"/>
          </p:cNvSpPr>
          <p:nvPr>
            <p:ph type="dt" sz="half" idx="10"/>
          </p:nvPr>
        </p:nvSpPr>
        <p:spPr>
          <a:xfrm>
            <a:off x="8218328" y="6478038"/>
            <a:ext cx="778344" cy="257509"/>
          </a:xfrm>
          <a:prstGeom prst="rect">
            <a:avLst/>
          </a:prstGeom>
        </p:spPr>
        <p:txBody>
          <a:bodyPr/>
          <a:lstStyle/>
          <a:p>
            <a:fld id="{FAC4F098-9772-9748-B325-82A7B411AA1F}" type="datetime1">
              <a:rPr lang="de-DE" smtClean="0"/>
              <a:t>12.09.2017</a:t>
            </a:fld>
            <a:endParaRPr lang="de-DE" dirty="0"/>
          </a:p>
        </p:txBody>
      </p:sp>
      <p:sp>
        <p:nvSpPr>
          <p:cNvPr id="4" name="Fußzeilenplatzhalter 3"/>
          <p:cNvSpPr>
            <a:spLocks noGrp="1"/>
          </p:cNvSpPr>
          <p:nvPr>
            <p:ph type="ftr" sz="quarter" idx="11"/>
          </p:nvPr>
        </p:nvSpPr>
        <p:spPr/>
        <p:txBody>
          <a:bodyPr/>
          <a:lstStyle/>
          <a:p>
            <a:r>
              <a:rPr lang="de-DE" smtClean="0"/>
              <a:t>Informationen zur HSD</a:t>
            </a:r>
            <a:endParaRPr lang="de-DE" dirty="0"/>
          </a:p>
        </p:txBody>
      </p:sp>
      <p:sp>
        <p:nvSpPr>
          <p:cNvPr id="5" name="Foliennummernplatzhalter 4"/>
          <p:cNvSpPr>
            <a:spLocks noGrp="1"/>
          </p:cNvSpPr>
          <p:nvPr>
            <p:ph type="sldNum" sz="quarter" idx="12"/>
          </p:nvPr>
        </p:nvSpPr>
        <p:spPr/>
        <p:txBody>
          <a:bodyPr/>
          <a:lstStyle/>
          <a:p>
            <a:fld id="{4ED6D3D6-228F-AB4A-B91E-8E2253C41C55}" type="slidenum">
              <a:rPr lang="de-DE" smtClean="0"/>
              <a:pPr/>
              <a:t>‹Nr.›</a:t>
            </a:fld>
            <a:endParaRPr lang="de-DE" dirty="0"/>
          </a:p>
        </p:txBody>
      </p:sp>
    </p:spTree>
    <p:extLst>
      <p:ext uri="{BB962C8B-B14F-4D97-AF65-F5344CB8AC3E}">
        <p14:creationId xmlns:p14="http://schemas.microsoft.com/office/powerpoint/2010/main" val="1157978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r Titel groß HSD">
    <p:spTree>
      <p:nvGrpSpPr>
        <p:cNvPr id="1" name=""/>
        <p:cNvGrpSpPr/>
        <p:nvPr/>
      </p:nvGrpSpPr>
      <p:grpSpPr>
        <a:xfrm>
          <a:off x="0" y="0"/>
          <a:ext cx="0" cy="0"/>
          <a:chOff x="0" y="0"/>
          <a:chExt cx="0" cy="0"/>
        </a:xfrm>
      </p:grpSpPr>
      <p:sp>
        <p:nvSpPr>
          <p:cNvPr id="10" name="Titel 1"/>
          <p:cNvSpPr>
            <a:spLocks noGrp="1"/>
          </p:cNvSpPr>
          <p:nvPr>
            <p:ph type="title" hasCustomPrompt="1"/>
          </p:nvPr>
        </p:nvSpPr>
        <p:spPr>
          <a:xfrm>
            <a:off x="99761" y="153765"/>
            <a:ext cx="8441940" cy="6021969"/>
          </a:xfrm>
          <a:prstGeom prst="rect">
            <a:avLst/>
          </a:prstGeom>
        </p:spPr>
        <p:txBody>
          <a:bodyPr wrap="square">
            <a:noAutofit/>
          </a:bodyPr>
          <a:lstStyle>
            <a:lvl1pPr>
              <a:lnSpc>
                <a:spcPts val="13000"/>
              </a:lnSpc>
              <a:defRPr sz="15000"/>
            </a:lvl1pPr>
          </a:lstStyle>
          <a:p>
            <a:r>
              <a:rPr lang="de-DE" dirty="0" smtClean="0"/>
              <a:t>Titel</a:t>
            </a:r>
            <a:br>
              <a:rPr lang="de-DE" dirty="0" smtClean="0"/>
            </a:br>
            <a:r>
              <a:rPr lang="de-DE" dirty="0" smtClean="0"/>
              <a:t>groß</a:t>
            </a:r>
            <a:endParaRPr lang="de-DE" dirty="0"/>
          </a:p>
        </p:txBody>
      </p:sp>
      <p:sp>
        <p:nvSpPr>
          <p:cNvPr id="11" name="Rechteck 10"/>
          <p:cNvSpPr/>
          <p:nvPr userDrawn="1"/>
        </p:nvSpPr>
        <p:spPr>
          <a:xfrm>
            <a:off x="146579" y="6298944"/>
            <a:ext cx="288228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2" name="Datumsplatzhalter 1"/>
          <p:cNvSpPr>
            <a:spLocks noGrp="1"/>
          </p:cNvSpPr>
          <p:nvPr>
            <p:ph type="dt" sz="half" idx="10"/>
          </p:nvPr>
        </p:nvSpPr>
        <p:spPr>
          <a:xfrm>
            <a:off x="8218328" y="6478038"/>
            <a:ext cx="778344" cy="257509"/>
          </a:xfrm>
          <a:prstGeom prst="rect">
            <a:avLst/>
          </a:prstGeom>
        </p:spPr>
        <p:txBody>
          <a:bodyPr/>
          <a:lstStyle/>
          <a:p>
            <a:fld id="{E2AB9642-32DB-284F-BCE0-CA134950E544}" type="datetime1">
              <a:rPr lang="de-DE" smtClean="0"/>
              <a:t>12.09.2017</a:t>
            </a:fld>
            <a:endParaRPr lang="de-DE" dirty="0"/>
          </a:p>
        </p:txBody>
      </p:sp>
      <p:sp>
        <p:nvSpPr>
          <p:cNvPr id="4" name="Fußzeilenplatzhalter 3"/>
          <p:cNvSpPr>
            <a:spLocks noGrp="1"/>
          </p:cNvSpPr>
          <p:nvPr>
            <p:ph type="ftr" sz="quarter" idx="11"/>
          </p:nvPr>
        </p:nvSpPr>
        <p:spPr/>
        <p:txBody>
          <a:bodyPr/>
          <a:lstStyle/>
          <a:p>
            <a:r>
              <a:rPr lang="de-DE" smtClean="0"/>
              <a:t>Informationen zur HSD</a:t>
            </a:r>
            <a:endParaRPr lang="de-DE" dirty="0"/>
          </a:p>
        </p:txBody>
      </p:sp>
      <p:sp>
        <p:nvSpPr>
          <p:cNvPr id="5" name="Foliennummernplatzhalter 4"/>
          <p:cNvSpPr>
            <a:spLocks noGrp="1"/>
          </p:cNvSpPr>
          <p:nvPr>
            <p:ph type="sldNum" sz="quarter" idx="12"/>
          </p:nvPr>
        </p:nvSpPr>
        <p:spPr/>
        <p:txBody>
          <a:bodyPr/>
          <a:lstStyle/>
          <a:p>
            <a:fld id="{4ED6D3D6-228F-AB4A-B91E-8E2253C41C55}" type="slidenum">
              <a:rPr lang="de-DE" smtClean="0"/>
              <a:pPr/>
              <a:t>‹Nr.›</a:t>
            </a:fld>
            <a:endParaRPr lang="de-DE" dirty="0"/>
          </a:p>
        </p:txBody>
      </p:sp>
    </p:spTree>
    <p:extLst>
      <p:ext uri="{BB962C8B-B14F-4D97-AF65-F5344CB8AC3E}">
        <p14:creationId xmlns:p14="http://schemas.microsoft.com/office/powerpoint/2010/main" val="2714037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HSD">
    <p:spTree>
      <p:nvGrpSpPr>
        <p:cNvPr id="1" name=""/>
        <p:cNvGrpSpPr/>
        <p:nvPr/>
      </p:nvGrpSpPr>
      <p:grpSpPr>
        <a:xfrm>
          <a:off x="0" y="0"/>
          <a:ext cx="0" cy="0"/>
          <a:chOff x="0" y="0"/>
          <a:chExt cx="0" cy="0"/>
        </a:xfrm>
      </p:grpSpPr>
      <p:sp>
        <p:nvSpPr>
          <p:cNvPr id="7" name="Rechteck 6"/>
          <p:cNvSpPr/>
          <p:nvPr userDrawn="1"/>
        </p:nvSpPr>
        <p:spPr>
          <a:xfrm>
            <a:off x="146579" y="6298944"/>
            <a:ext cx="288228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3" name="Datumsplatzhalter 2"/>
          <p:cNvSpPr>
            <a:spLocks noGrp="1"/>
          </p:cNvSpPr>
          <p:nvPr>
            <p:ph type="dt" sz="half" idx="10"/>
          </p:nvPr>
        </p:nvSpPr>
        <p:spPr>
          <a:xfrm>
            <a:off x="8218328" y="6478038"/>
            <a:ext cx="778344" cy="257509"/>
          </a:xfrm>
          <a:prstGeom prst="rect">
            <a:avLst/>
          </a:prstGeom>
        </p:spPr>
        <p:txBody>
          <a:bodyPr/>
          <a:lstStyle/>
          <a:p>
            <a:fld id="{BE90B8FD-3762-774B-B7A2-1BC3BFD886FA}" type="datetime1">
              <a:rPr lang="de-DE" smtClean="0"/>
              <a:t>12.09.2017</a:t>
            </a:fld>
            <a:endParaRPr lang="de-DE" dirty="0"/>
          </a:p>
        </p:txBody>
      </p:sp>
      <p:sp>
        <p:nvSpPr>
          <p:cNvPr id="4" name="Fußzeilenplatzhalter 3"/>
          <p:cNvSpPr>
            <a:spLocks noGrp="1"/>
          </p:cNvSpPr>
          <p:nvPr>
            <p:ph type="ftr" sz="quarter" idx="11"/>
          </p:nvPr>
        </p:nvSpPr>
        <p:spPr/>
        <p:txBody>
          <a:bodyPr/>
          <a:lstStyle/>
          <a:p>
            <a:r>
              <a:rPr lang="de-DE" smtClean="0"/>
              <a:t>Informationen zur HSD</a:t>
            </a:r>
            <a:endParaRPr lang="de-DE" dirty="0"/>
          </a:p>
        </p:txBody>
      </p:sp>
      <p:sp>
        <p:nvSpPr>
          <p:cNvPr id="5" name="Foliennummernplatzhalter 4"/>
          <p:cNvSpPr>
            <a:spLocks noGrp="1"/>
          </p:cNvSpPr>
          <p:nvPr>
            <p:ph type="sldNum" sz="quarter" idx="12"/>
          </p:nvPr>
        </p:nvSpPr>
        <p:spPr/>
        <p:txBody>
          <a:bodyPr/>
          <a:lstStyle/>
          <a:p>
            <a:fld id="{4ED6D3D6-228F-AB4A-B91E-8E2253C41C55}" type="slidenum">
              <a:rPr lang="de-DE" smtClean="0"/>
              <a:pPr/>
              <a:t>‹Nr.›</a:t>
            </a:fld>
            <a:endParaRPr lang="de-DE" dirty="0"/>
          </a:p>
        </p:txBody>
      </p:sp>
    </p:spTree>
    <p:extLst>
      <p:ext uri="{BB962C8B-B14F-4D97-AF65-F5344CB8AC3E}">
        <p14:creationId xmlns:p14="http://schemas.microsoft.com/office/powerpoint/2010/main" val="2777518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HSD">
    <p:spTree>
      <p:nvGrpSpPr>
        <p:cNvPr id="1" name=""/>
        <p:cNvGrpSpPr/>
        <p:nvPr/>
      </p:nvGrpSpPr>
      <p:grpSpPr>
        <a:xfrm>
          <a:off x="0" y="0"/>
          <a:ext cx="0" cy="0"/>
          <a:chOff x="0" y="0"/>
          <a:chExt cx="0" cy="0"/>
        </a:xfrm>
      </p:grpSpPr>
      <p:sp>
        <p:nvSpPr>
          <p:cNvPr id="4" name="Bildplatzhalter 3"/>
          <p:cNvSpPr>
            <a:spLocks noGrp="1"/>
          </p:cNvSpPr>
          <p:nvPr>
            <p:ph type="pic" sz="quarter" idx="14"/>
          </p:nvPr>
        </p:nvSpPr>
        <p:spPr>
          <a:xfrm>
            <a:off x="1" y="0"/>
            <a:ext cx="9144000" cy="6858000"/>
          </a:xfrm>
        </p:spPr>
        <p:txBody>
          <a:bodyPr/>
          <a:lstStyle/>
          <a:p>
            <a:endParaRPr lang="de-DE"/>
          </a:p>
        </p:txBody>
      </p:sp>
      <p:sp>
        <p:nvSpPr>
          <p:cNvPr id="7" name="Rechteck 6"/>
          <p:cNvSpPr/>
          <p:nvPr userDrawn="1"/>
        </p:nvSpPr>
        <p:spPr>
          <a:xfrm>
            <a:off x="146579" y="6298944"/>
            <a:ext cx="2882281" cy="461665"/>
          </a:xfrm>
          <a:prstGeom prst="rect">
            <a:avLst/>
          </a:prstGeom>
        </p:spPr>
        <p:txBody>
          <a:bodyPr wrap="square">
            <a:spAutoFit/>
          </a:bodyPr>
          <a:lstStyle/>
          <a:p>
            <a:r>
              <a:rPr lang="en-GB" sz="1200" b="1" dirty="0" err="1">
                <a:solidFill>
                  <a:schemeClr val="accent1"/>
                </a:solidFill>
                <a:latin typeface="Arial"/>
                <a:cs typeface="Arial"/>
              </a:rPr>
              <a:t>Hochschule</a:t>
            </a:r>
            <a:r>
              <a:rPr lang="en-GB" sz="1200" b="1" dirty="0">
                <a:solidFill>
                  <a:schemeClr val="accent1"/>
                </a:solidFill>
                <a:latin typeface="Arial"/>
                <a:cs typeface="Arial"/>
              </a:rPr>
              <a:t> Düsseldorf</a:t>
            </a:r>
          </a:p>
          <a:p>
            <a:r>
              <a:rPr lang="en-GB" sz="1200" dirty="0">
                <a:solidFill>
                  <a:schemeClr val="accent1"/>
                </a:solidFill>
                <a:latin typeface="Arial"/>
                <a:cs typeface="Arial"/>
              </a:rPr>
              <a:t>University of Applied Sciences</a:t>
            </a:r>
            <a:endParaRPr lang="de-DE" sz="1200" dirty="0">
              <a:solidFill>
                <a:schemeClr val="accent1"/>
              </a:solidFill>
              <a:latin typeface="Arial"/>
              <a:cs typeface="Arial"/>
            </a:endParaRPr>
          </a:p>
        </p:txBody>
      </p:sp>
      <p:sp>
        <p:nvSpPr>
          <p:cNvPr id="3" name="Datumsplatzhalter 2"/>
          <p:cNvSpPr>
            <a:spLocks noGrp="1"/>
          </p:cNvSpPr>
          <p:nvPr>
            <p:ph type="dt" sz="half" idx="15"/>
          </p:nvPr>
        </p:nvSpPr>
        <p:spPr>
          <a:xfrm>
            <a:off x="8218328" y="6478038"/>
            <a:ext cx="778344" cy="257509"/>
          </a:xfrm>
          <a:prstGeom prst="rect">
            <a:avLst/>
          </a:prstGeom>
        </p:spPr>
        <p:txBody>
          <a:bodyPr/>
          <a:lstStyle/>
          <a:p>
            <a:fld id="{523EB608-53F8-0843-A8D2-8A4E9931435B}" type="datetime1">
              <a:rPr lang="de-DE" smtClean="0"/>
              <a:t>12.09.2017</a:t>
            </a:fld>
            <a:endParaRPr lang="de-DE" dirty="0"/>
          </a:p>
        </p:txBody>
      </p:sp>
      <p:sp>
        <p:nvSpPr>
          <p:cNvPr id="5" name="Fußzeilenplatzhalter 4"/>
          <p:cNvSpPr>
            <a:spLocks noGrp="1"/>
          </p:cNvSpPr>
          <p:nvPr>
            <p:ph type="ftr" sz="quarter" idx="16"/>
          </p:nvPr>
        </p:nvSpPr>
        <p:spPr/>
        <p:txBody>
          <a:bodyPr/>
          <a:lstStyle/>
          <a:p>
            <a:r>
              <a:rPr lang="de-DE" smtClean="0"/>
              <a:t>Informationen zur HSD</a:t>
            </a:r>
            <a:endParaRPr lang="de-DE" dirty="0"/>
          </a:p>
        </p:txBody>
      </p:sp>
      <p:sp>
        <p:nvSpPr>
          <p:cNvPr id="10" name="Foliennummernplatzhalter 9"/>
          <p:cNvSpPr>
            <a:spLocks noGrp="1"/>
          </p:cNvSpPr>
          <p:nvPr>
            <p:ph type="sldNum" sz="quarter" idx="17"/>
          </p:nvPr>
        </p:nvSpPr>
        <p:spPr/>
        <p:txBody>
          <a:bodyPr/>
          <a:lstStyle/>
          <a:p>
            <a:fld id="{4ED6D3D6-228F-AB4A-B91E-8E2253C41C55}" type="slidenum">
              <a:rPr lang="de-DE" smtClean="0"/>
              <a:pPr/>
              <a:t>‹Nr.›</a:t>
            </a:fld>
            <a:endParaRPr lang="de-DE" dirty="0"/>
          </a:p>
        </p:txBody>
      </p:sp>
    </p:spTree>
    <p:extLst>
      <p:ext uri="{BB962C8B-B14F-4D97-AF65-F5344CB8AC3E}">
        <p14:creationId xmlns:p14="http://schemas.microsoft.com/office/powerpoint/2010/main" val="226048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125815" y="1600200"/>
            <a:ext cx="8229600" cy="4525963"/>
          </a:xfrm>
          <a:prstGeom prst="rect">
            <a:avLst/>
          </a:prstGeom>
        </p:spPr>
        <p:txBody>
          <a:bodyPr vert="horz" lIns="91440" tIns="45720" rIns="91440" bIns="45720" rtlCol="0">
            <a:normAutofit/>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4"/>
          </p:nvPr>
        </p:nvSpPr>
        <p:spPr>
          <a:xfrm>
            <a:off x="8355414" y="6437376"/>
            <a:ext cx="642621" cy="299341"/>
          </a:xfrm>
          <a:prstGeom prst="rect">
            <a:avLst/>
          </a:prstGeom>
        </p:spPr>
        <p:txBody>
          <a:bodyPr vert="horz" lIns="91440" tIns="45720" rIns="91440" bIns="45720" rtlCol="0" anchor="t" anchorCtr="0"/>
          <a:lstStyle>
            <a:lvl1pPr algn="r">
              <a:defRPr sz="1200" b="1">
                <a:solidFill>
                  <a:srgbClr val="000000"/>
                </a:solidFill>
                <a:latin typeface="Arial"/>
                <a:cs typeface="Arial"/>
              </a:defRPr>
            </a:lvl1pPr>
          </a:lstStyle>
          <a:p>
            <a:fld id="{4ED6D3D6-228F-AB4A-B91E-8E2253C41C55}" type="slidenum">
              <a:rPr lang="de-DE" smtClean="0"/>
              <a:pPr/>
              <a:t>‹Nr.›</a:t>
            </a:fld>
            <a:endParaRPr lang="de-DE" dirty="0"/>
          </a:p>
        </p:txBody>
      </p:sp>
      <p:sp>
        <p:nvSpPr>
          <p:cNvPr id="10" name="Titelplatzhalter 9" title="Titel"/>
          <p:cNvSpPr>
            <a:spLocks noGrp="1"/>
          </p:cNvSpPr>
          <p:nvPr>
            <p:ph type="title"/>
          </p:nvPr>
        </p:nvSpPr>
        <p:spPr>
          <a:xfrm>
            <a:off x="100812" y="82895"/>
            <a:ext cx="8962691" cy="1526486"/>
          </a:xfrm>
          <a:prstGeom prst="rect">
            <a:avLst/>
          </a:prstGeom>
        </p:spPr>
        <p:txBody>
          <a:bodyPr vert="horz" lIns="91440" tIns="45720" rIns="91440" bIns="45720" rtlCol="0" anchor="t" anchorCtr="0">
            <a:spAutoFit/>
          </a:bodyPr>
          <a:lstStyle/>
          <a:p>
            <a:r>
              <a:rPr lang="de-DE" dirty="0" smtClean="0"/>
              <a:t>Mastertitelformat bearbeiten</a:t>
            </a:r>
            <a:endParaRPr lang="de-DE" dirty="0"/>
          </a:p>
        </p:txBody>
      </p:sp>
      <p:sp>
        <p:nvSpPr>
          <p:cNvPr id="9" name="Fußzeilenplatzhalter 1"/>
          <p:cNvSpPr>
            <a:spLocks noGrp="1"/>
          </p:cNvSpPr>
          <p:nvPr>
            <p:ph type="ftr" sz="quarter" idx="3"/>
          </p:nvPr>
        </p:nvSpPr>
        <p:spPr>
          <a:xfrm>
            <a:off x="2527888" y="6301134"/>
            <a:ext cx="4812431" cy="435583"/>
          </a:xfrm>
          <a:prstGeom prst="rect">
            <a:avLst/>
          </a:prstGeom>
        </p:spPr>
        <p:txBody>
          <a:bodyPr/>
          <a:lstStyle>
            <a:lvl1pPr>
              <a:lnSpc>
                <a:spcPts val="1400"/>
              </a:lnSpc>
              <a:defRPr sz="1200" b="1">
                <a:latin typeface="Arial"/>
                <a:cs typeface="Arial"/>
              </a:defRPr>
            </a:lvl1pPr>
          </a:lstStyle>
          <a:p>
            <a:r>
              <a:rPr lang="de-DE" smtClean="0"/>
              <a:t>Informationen zur HSD</a:t>
            </a:r>
            <a:endParaRPr lang="de-DE" dirty="0"/>
          </a:p>
        </p:txBody>
      </p:sp>
    </p:spTree>
    <p:extLst>
      <p:ext uri="{BB962C8B-B14F-4D97-AF65-F5344CB8AC3E}">
        <p14:creationId xmlns:p14="http://schemas.microsoft.com/office/powerpoint/2010/main" val="335246550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4" r:id="rId6"/>
    <p:sldLayoutId id="2147483661" r:id="rId7"/>
    <p:sldLayoutId id="2147483655" r:id="rId8"/>
    <p:sldLayoutId id="2147483663" r:id="rId9"/>
    <p:sldLayoutId id="2147483662" r:id="rId10"/>
    <p:sldLayoutId id="2147483656" r:id="rId11"/>
    <p:sldLayoutId id="2147483657" r:id="rId12"/>
    <p:sldLayoutId id="2147483664" r:id="rId13"/>
  </p:sldLayoutIdLst>
  <p:hf hdr="0"/>
  <p:txStyles>
    <p:titleStyle>
      <a:lvl1pPr algn="l" defTabSz="457200" rtl="0" eaLnBrk="1" latinLnBrk="0" hangingPunct="1">
        <a:lnSpc>
          <a:spcPts val="5500"/>
        </a:lnSpc>
        <a:spcBef>
          <a:spcPct val="0"/>
        </a:spcBef>
        <a:buNone/>
        <a:defRPr lang="de-DE" sz="5500" kern="1200" dirty="0">
          <a:ln>
            <a:noFill/>
          </a:ln>
          <a:solidFill>
            <a:schemeClr val="tx1"/>
          </a:solidFill>
          <a:latin typeface="HSD Sans"/>
          <a:ea typeface="+mj-ea"/>
          <a:cs typeface="HSD Sans"/>
        </a:defRPr>
      </a:lvl1pPr>
    </p:titleStyle>
    <p:bodyStyle>
      <a:lvl1pPr marL="0" indent="0" algn="l" defTabSz="457200" rtl="0" eaLnBrk="1" latinLnBrk="0" hangingPunct="1">
        <a:lnSpc>
          <a:spcPts val="3200"/>
        </a:lnSpc>
        <a:spcBef>
          <a:spcPct val="20000"/>
        </a:spcBef>
        <a:buFontTx/>
        <a:buNone/>
        <a:defRPr sz="3200" b="1" i="0" kern="1200">
          <a:solidFill>
            <a:schemeClr val="tx1"/>
          </a:solidFill>
          <a:latin typeface="Arial"/>
          <a:ea typeface="+mn-ea"/>
          <a:cs typeface="Arial"/>
        </a:defRPr>
      </a:lvl1pPr>
      <a:lvl2pPr marL="742950" indent="-285750" algn="l" defTabSz="457200" rtl="0" eaLnBrk="1" latinLnBrk="0" hangingPunct="1">
        <a:lnSpc>
          <a:spcPts val="2800"/>
        </a:lnSpc>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lnSpc>
          <a:spcPts val="2600"/>
        </a:lnSpc>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lnSpc>
          <a:spcPts val="2200"/>
        </a:lnSpc>
        <a:spcBef>
          <a:spcPct val="20000"/>
        </a:spcBef>
        <a:buFont typeface="Arial"/>
        <a:buChar char="–"/>
        <a:defRPr sz="2000" kern="1200">
          <a:solidFill>
            <a:schemeClr val="tx1"/>
          </a:solidFill>
          <a:latin typeface="Arial"/>
          <a:ea typeface="+mn-ea"/>
          <a:cs typeface="Arial"/>
        </a:defRPr>
      </a:lvl4pPr>
      <a:lvl5pPr marL="2171700" indent="-342900" algn="l" defTabSz="457200" rtl="0" eaLnBrk="1" latinLnBrk="0" hangingPunct="1">
        <a:lnSpc>
          <a:spcPts val="2200"/>
        </a:lnSpc>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2"/>
          <p:cNvSpPr>
            <a:spLocks noGrp="1"/>
          </p:cNvSpPr>
          <p:nvPr>
            <p:ph type="title"/>
          </p:nvPr>
        </p:nvSpPr>
        <p:spPr>
          <a:xfrm>
            <a:off x="0" y="2166310"/>
            <a:ext cx="9143999" cy="1620079"/>
          </a:xfrm>
        </p:spPr>
        <p:txBody>
          <a:bodyPr>
            <a:normAutofit/>
          </a:bodyPr>
          <a:lstStyle/>
          <a:p>
            <a:pPr algn="ctr">
              <a:lnSpc>
                <a:spcPct val="100000"/>
              </a:lnSpc>
            </a:pPr>
            <a:r>
              <a:rPr lang="de-DE" sz="4800" dirty="0" smtClean="0"/>
              <a:t>Personalversammlung</a:t>
            </a:r>
            <a:br>
              <a:rPr lang="de-DE" sz="4800" dirty="0" smtClean="0"/>
            </a:br>
            <a:r>
              <a:rPr lang="de-DE" sz="4800" dirty="0" smtClean="0"/>
              <a:t>13.09.2017</a:t>
            </a:r>
            <a:endParaRPr lang="de-DE" sz="4800" dirty="0"/>
          </a:p>
        </p:txBody>
      </p:sp>
    </p:spTree>
    <p:extLst>
      <p:ext uri="{BB962C8B-B14F-4D97-AF65-F5344CB8AC3E}">
        <p14:creationId xmlns:p14="http://schemas.microsoft.com/office/powerpoint/2010/main" val="3139560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repeatCount="indefinite" fill="hold" grpId="1" nodeType="withEffect">
                                  <p:stCondLst>
                                    <p:cond delay="0"/>
                                  </p:stCondLst>
                                  <p:endCondLst>
                                    <p:cond evt="onNext" delay="0">
                                      <p:tgtEl>
                                        <p:sldTgt/>
                                      </p:tgtEl>
                                    </p:cond>
                                  </p:endCondLst>
                                  <p:childTnLst>
                                    <p:animEffect transition="out" filter="fade">
                                      <p:cBhvr>
                                        <p:cTn id="6" dur="5000"/>
                                        <p:tgtEl>
                                          <p:spTgt spid="6"/>
                                        </p:tgtEl>
                                      </p:cBhvr>
                                    </p:animEffect>
                                    <p:set>
                                      <p:cBhvr>
                                        <p:cTn id="7" dur="1" fill="hold">
                                          <p:stCondLst>
                                            <p:cond delay="4999"/>
                                          </p:stCondLst>
                                        </p:cTn>
                                        <p:tgtEl>
                                          <p:spTgt spid="6"/>
                                        </p:tgtEl>
                                        <p:attrNameLst>
                                          <p:attrName>style.visibility</p:attrName>
                                        </p:attrNameLst>
                                      </p:cBhvr>
                                      <p:to>
                                        <p:strVal val="hidden"/>
                                      </p:to>
                                    </p:set>
                                  </p:childTnLst>
                                </p:cTn>
                              </p:par>
                              <p:par>
                                <p:cTn id="8" presetID="10" presetClass="entr" presetSubtype="0" repeatCount="indefinite" fill="hold" grpId="2" nodeType="withEffect">
                                  <p:stCondLst>
                                    <p:cond delay="0"/>
                                  </p:stCondLst>
                                  <p:endCondLst>
                                    <p:cond evt="onNext" delay="0">
                                      <p:tgtEl>
                                        <p:sldTgt/>
                                      </p:tgtEl>
                                    </p:cond>
                                  </p:end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p:bldP spid="6" grpId="2"/>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10</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Dienstvereinbarungen</a:t>
            </a:r>
          </a:p>
        </p:txBody>
      </p:sp>
      <p:sp>
        <p:nvSpPr>
          <p:cNvPr id="6" name="Textfeld 5"/>
          <p:cNvSpPr txBox="1"/>
          <p:nvPr/>
        </p:nvSpPr>
        <p:spPr>
          <a:xfrm>
            <a:off x="147600" y="964097"/>
            <a:ext cx="8670045" cy="8725466"/>
          </a:xfrm>
          <a:prstGeom prst="rect">
            <a:avLst/>
          </a:prstGeom>
          <a:noFill/>
        </p:spPr>
        <p:txBody>
          <a:bodyPr wrap="square" rtlCol="0">
            <a:spAutoFit/>
          </a:bodyPr>
          <a:lstStyle/>
          <a:p>
            <a:pPr marL="342900" lvl="1" indent="-342900">
              <a:lnSpc>
                <a:spcPct val="150000"/>
              </a:lnSpc>
              <a:buFontTx/>
              <a:buChar char="-"/>
            </a:pPr>
            <a:endParaRPr lang="de-DE" sz="2200" b="1" dirty="0" smtClean="0">
              <a:latin typeface="Arial" panose="020B0604020202020204" pitchFamily="34" charset="0"/>
              <a:cs typeface="Arial" panose="020B0604020202020204" pitchFamily="34" charset="0"/>
            </a:endParaRPr>
          </a:p>
          <a:p>
            <a:pPr marL="342900" lvl="1" indent="-342900">
              <a:lnSpc>
                <a:spcPct val="150000"/>
              </a:lnSpc>
              <a:buFontTx/>
              <a:buChar char="-"/>
            </a:pPr>
            <a:endParaRPr lang="de-DE" sz="2200" b="1" dirty="0">
              <a:latin typeface="Arial" panose="020B0604020202020204" pitchFamily="34" charset="0"/>
              <a:cs typeface="Arial" panose="020B0604020202020204" pitchFamily="34" charset="0"/>
            </a:endParaRPr>
          </a:p>
          <a:p>
            <a:pPr marL="342900" lvl="1" indent="-342900">
              <a:lnSpc>
                <a:spcPct val="150000"/>
              </a:lnSpc>
              <a:buFontTx/>
              <a:buChar char="-"/>
            </a:pPr>
            <a:endParaRPr lang="de-DE" sz="2200" b="1" dirty="0" smtClean="0">
              <a:latin typeface="Arial" panose="020B0604020202020204" pitchFamily="34" charset="0"/>
              <a:cs typeface="Arial" panose="020B0604020202020204" pitchFamily="34" charset="0"/>
            </a:endParaRPr>
          </a:p>
          <a:p>
            <a:pPr marL="0" lvl="1">
              <a:lnSpc>
                <a:spcPct val="150000"/>
              </a:lnSpc>
            </a:pPr>
            <a:r>
              <a:rPr lang="de-DE" sz="2200" b="1" dirty="0" smtClean="0">
                <a:latin typeface="Arial" panose="020B0604020202020204" pitchFamily="34" charset="0"/>
                <a:cs typeface="Arial" panose="020B0604020202020204" pitchFamily="34" charset="0"/>
              </a:rPr>
              <a:t>Bei </a:t>
            </a:r>
            <a:r>
              <a:rPr lang="de-DE" sz="2200" b="1" dirty="0">
                <a:latin typeface="Arial" panose="020B0604020202020204" pitchFamily="34" charset="0"/>
                <a:cs typeface="Arial" panose="020B0604020202020204" pitchFamily="34" charset="0"/>
              </a:rPr>
              <a:t>mehrtägigen Fortbildungen wird für jeden Fortbildungstag die Regelarbeitszeit gutgeschrieben. </a:t>
            </a: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a:latin typeface="Arial" panose="020B0604020202020204" pitchFamily="34" charset="0"/>
              <a:cs typeface="Arial" panose="020B0604020202020204" pitchFamily="34" charset="0"/>
            </a:endParaRPr>
          </a:p>
          <a:p>
            <a:pPr>
              <a:lnSpc>
                <a:spcPct val="150000"/>
              </a:lnSpc>
            </a:pPr>
            <a:r>
              <a:rPr lang="de-DE" sz="2200" dirty="0" smtClean="0">
                <a:latin typeface="Arial" panose="020B0604020202020204" pitchFamily="34" charset="0"/>
                <a:cs typeface="Arial" panose="020B0604020202020204" pitchFamily="34" charset="0"/>
              </a:rPr>
              <a:t>	</a:t>
            </a:r>
          </a:p>
        </p:txBody>
      </p:sp>
      <p:sp>
        <p:nvSpPr>
          <p:cNvPr id="7" name="Textfeld 6"/>
          <p:cNvSpPr txBox="1"/>
          <p:nvPr/>
        </p:nvSpPr>
        <p:spPr>
          <a:xfrm>
            <a:off x="147600" y="696673"/>
            <a:ext cx="8771699" cy="830997"/>
          </a:xfrm>
          <a:prstGeom prst="rect">
            <a:avLst/>
          </a:prstGeom>
          <a:noFill/>
        </p:spPr>
        <p:txBody>
          <a:bodyPr wrap="square" rtlCol="0">
            <a:spAutoFit/>
          </a:bodyPr>
          <a:lstStyle/>
          <a:p>
            <a:pPr algn="r"/>
            <a:r>
              <a:rPr lang="de-DE" sz="4800" dirty="0" smtClean="0">
                <a:solidFill>
                  <a:schemeClr val="bg1">
                    <a:lumMod val="50000"/>
                  </a:schemeClr>
                </a:solidFill>
                <a:latin typeface="Arial" panose="020B0604020202020204" pitchFamily="34" charset="0"/>
                <a:cs typeface="Arial" panose="020B0604020202020204" pitchFamily="34" charset="0"/>
              </a:rPr>
              <a:t>FLAZ</a:t>
            </a:r>
          </a:p>
        </p:txBody>
      </p:sp>
    </p:spTree>
    <p:extLst>
      <p:ext uri="{BB962C8B-B14F-4D97-AF65-F5344CB8AC3E}">
        <p14:creationId xmlns:p14="http://schemas.microsoft.com/office/powerpoint/2010/main" val="33903703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11</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Dienstvereinbarungen</a:t>
            </a:r>
          </a:p>
        </p:txBody>
      </p:sp>
      <p:sp>
        <p:nvSpPr>
          <p:cNvPr id="6" name="Textfeld 5"/>
          <p:cNvSpPr txBox="1"/>
          <p:nvPr/>
        </p:nvSpPr>
        <p:spPr>
          <a:xfrm>
            <a:off x="147600" y="964097"/>
            <a:ext cx="8670045" cy="10756791"/>
          </a:xfrm>
          <a:prstGeom prst="rect">
            <a:avLst/>
          </a:prstGeom>
          <a:noFill/>
        </p:spPr>
        <p:txBody>
          <a:bodyPr wrap="square" rtlCol="0">
            <a:spAutoFit/>
          </a:bodyPr>
          <a:lstStyle/>
          <a:p>
            <a:pPr marL="342900" indent="-342900">
              <a:lnSpc>
                <a:spcPct val="150000"/>
              </a:lnSpc>
              <a:buFontTx/>
              <a:buChar char="-"/>
            </a:pPr>
            <a:endParaRPr lang="de-DE" sz="2200" b="1"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b="1" dirty="0">
              <a:latin typeface="Arial" panose="020B0604020202020204" pitchFamily="34" charset="0"/>
              <a:cs typeface="Arial" panose="020B0604020202020204" pitchFamily="34" charset="0"/>
            </a:endParaRPr>
          </a:p>
          <a:p>
            <a:pPr>
              <a:lnSpc>
                <a:spcPct val="150000"/>
              </a:lnSpc>
            </a:pPr>
            <a:r>
              <a:rPr lang="de-DE" sz="2200" b="1" dirty="0" smtClean="0">
                <a:latin typeface="Arial" panose="020B0604020202020204" pitchFamily="34" charset="0"/>
                <a:cs typeface="Arial" panose="020B0604020202020204" pitchFamily="34" charset="0"/>
              </a:rPr>
              <a:t>WICHTIG: </a:t>
            </a: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800100" lvl="1" indent="-342900">
              <a:lnSpc>
                <a:spcPct val="150000"/>
              </a:lnSpc>
              <a:buFontTx/>
              <a:buChar char="-"/>
            </a:pPr>
            <a:r>
              <a:rPr lang="de-DE" sz="2200" dirty="0" smtClean="0">
                <a:latin typeface="Arial" panose="020B0604020202020204" pitchFamily="34" charset="0"/>
                <a:cs typeface="Arial" panose="020B0604020202020204" pitchFamily="34" charset="0"/>
              </a:rPr>
              <a:t>die DV-FLAZ wurde nicht gekündigt! </a:t>
            </a:r>
          </a:p>
          <a:p>
            <a:pPr marL="800100" lvl="1" indent="-342900">
              <a:lnSpc>
                <a:spcPct val="150000"/>
              </a:lnSpc>
              <a:buFontTx/>
              <a:buChar char="-"/>
            </a:pPr>
            <a:r>
              <a:rPr lang="de-DE" sz="2200" dirty="0" smtClean="0">
                <a:latin typeface="Arial" panose="020B0604020202020204" pitchFamily="34" charset="0"/>
                <a:cs typeface="Arial" panose="020B0604020202020204" pitchFamily="34" charset="0"/>
              </a:rPr>
              <a:t>„</a:t>
            </a:r>
            <a:r>
              <a:rPr lang="de-DE" sz="2200" dirty="0" err="1" smtClean="0">
                <a:latin typeface="Arial" panose="020B0604020202020204" pitchFamily="34" charset="0"/>
                <a:cs typeface="Arial" panose="020B0604020202020204" pitchFamily="34" charset="0"/>
              </a:rPr>
              <a:t>Flurfunk</a:t>
            </a:r>
            <a:r>
              <a:rPr lang="de-DE" sz="2200" dirty="0" smtClean="0">
                <a:latin typeface="Arial" panose="020B0604020202020204" pitchFamily="34" charset="0"/>
                <a:cs typeface="Arial" panose="020B0604020202020204" pitchFamily="34" charset="0"/>
              </a:rPr>
              <a:t>“ ist hier nicht richtig!</a:t>
            </a:r>
          </a:p>
          <a:p>
            <a:pPr marL="800100" lvl="1" indent="-342900">
              <a:lnSpc>
                <a:spcPct val="150000"/>
              </a:lnSpc>
              <a:buFontTx/>
              <a:buChar char="-"/>
            </a:pPr>
            <a:r>
              <a:rPr lang="de-DE" sz="2200" dirty="0" smtClean="0">
                <a:latin typeface="Arial" panose="020B0604020202020204" pitchFamily="34" charset="0"/>
                <a:cs typeface="Arial" panose="020B0604020202020204" pitchFamily="34" charset="0"/>
              </a:rPr>
              <a:t>die DV ist in Kraft und alle damit verbundenen Regelungen ebenfalls!</a:t>
            </a:r>
          </a:p>
          <a:p>
            <a:pPr lvl="1">
              <a:lnSpc>
                <a:spcPct val="150000"/>
              </a:lnSpc>
            </a:pPr>
            <a:endParaRPr lang="de-DE" sz="2200" dirty="0" smtClean="0">
              <a:latin typeface="Arial" panose="020B0604020202020204" pitchFamily="34" charset="0"/>
              <a:cs typeface="Arial" panose="020B0604020202020204" pitchFamily="34" charset="0"/>
            </a:endParaRPr>
          </a:p>
          <a:p>
            <a:pPr lvl="1">
              <a:lnSpc>
                <a:spcPct val="150000"/>
              </a:lnSpc>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a:latin typeface="Arial" panose="020B0604020202020204" pitchFamily="34" charset="0"/>
              <a:cs typeface="Arial" panose="020B0604020202020204" pitchFamily="34" charset="0"/>
            </a:endParaRPr>
          </a:p>
          <a:p>
            <a:pPr>
              <a:lnSpc>
                <a:spcPct val="150000"/>
              </a:lnSpc>
            </a:pPr>
            <a:r>
              <a:rPr lang="de-DE" sz="2200" dirty="0" smtClean="0">
                <a:latin typeface="Arial" panose="020B0604020202020204" pitchFamily="34" charset="0"/>
                <a:cs typeface="Arial" panose="020B0604020202020204" pitchFamily="34" charset="0"/>
              </a:rPr>
              <a:t>	</a:t>
            </a:r>
          </a:p>
        </p:txBody>
      </p:sp>
      <p:sp>
        <p:nvSpPr>
          <p:cNvPr id="7" name="Textfeld 6"/>
          <p:cNvSpPr txBox="1"/>
          <p:nvPr/>
        </p:nvSpPr>
        <p:spPr>
          <a:xfrm>
            <a:off x="147600" y="696673"/>
            <a:ext cx="8771699" cy="830997"/>
          </a:xfrm>
          <a:prstGeom prst="rect">
            <a:avLst/>
          </a:prstGeom>
          <a:noFill/>
        </p:spPr>
        <p:txBody>
          <a:bodyPr wrap="square" rtlCol="0">
            <a:spAutoFit/>
          </a:bodyPr>
          <a:lstStyle/>
          <a:p>
            <a:pPr algn="r"/>
            <a:r>
              <a:rPr lang="de-DE" sz="4800" dirty="0" smtClean="0">
                <a:solidFill>
                  <a:schemeClr val="bg1">
                    <a:lumMod val="50000"/>
                  </a:schemeClr>
                </a:solidFill>
                <a:latin typeface="Arial" panose="020B0604020202020204" pitchFamily="34" charset="0"/>
                <a:cs typeface="Arial" panose="020B0604020202020204" pitchFamily="34" charset="0"/>
              </a:rPr>
              <a:t>FLAZ</a:t>
            </a:r>
          </a:p>
        </p:txBody>
      </p:sp>
    </p:spTree>
    <p:extLst>
      <p:ext uri="{BB962C8B-B14F-4D97-AF65-F5344CB8AC3E}">
        <p14:creationId xmlns:p14="http://schemas.microsoft.com/office/powerpoint/2010/main" val="38620211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12</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Dienstvereinbarungen</a:t>
            </a:r>
          </a:p>
        </p:txBody>
      </p:sp>
      <p:sp>
        <p:nvSpPr>
          <p:cNvPr id="6" name="Textfeld 5"/>
          <p:cNvSpPr txBox="1"/>
          <p:nvPr/>
        </p:nvSpPr>
        <p:spPr>
          <a:xfrm>
            <a:off x="147600" y="964097"/>
            <a:ext cx="8670045" cy="10248960"/>
          </a:xfrm>
          <a:prstGeom prst="rect">
            <a:avLst/>
          </a:prstGeom>
          <a:noFill/>
        </p:spPr>
        <p:txBody>
          <a:bodyPr wrap="square" rtlCol="0">
            <a:spAutoFit/>
          </a:bodyPr>
          <a:lstStyle/>
          <a:p>
            <a:pPr>
              <a:lnSpc>
                <a:spcPct val="150000"/>
              </a:lnSpc>
            </a:pPr>
            <a:r>
              <a:rPr lang="de-DE" sz="2200" b="1" u="sng" dirty="0" smtClean="0">
                <a:latin typeface="Arial" panose="020B0604020202020204" pitchFamily="34" charset="0"/>
                <a:cs typeface="Arial" panose="020B0604020202020204" pitchFamily="34" charset="0"/>
              </a:rPr>
              <a:t>Dienstvereinbarung über alternierende Telearbeit</a:t>
            </a: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Telearbeit ist die alternierende, also teilweise zu Hause zu erbringende Arbeitsleistung. Sie wird schriftlich für jeweils 1 Jahr vereinbart.</a:t>
            </a: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Homeoffice ist die kurzfristige, spontane zu Hause zu erbringende Arbeitsleistung. </a:t>
            </a:r>
          </a:p>
          <a:p>
            <a:pPr lvl="1">
              <a:lnSpc>
                <a:spcPct val="150000"/>
              </a:lnSpc>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a:latin typeface="Arial" panose="020B0604020202020204" pitchFamily="34" charset="0"/>
              <a:cs typeface="Arial" panose="020B0604020202020204" pitchFamily="34" charset="0"/>
            </a:endParaRPr>
          </a:p>
          <a:p>
            <a:pPr>
              <a:lnSpc>
                <a:spcPct val="150000"/>
              </a:lnSpc>
            </a:pPr>
            <a:r>
              <a:rPr lang="de-DE" sz="2200"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0020662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13</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Dienstvereinbarungen</a:t>
            </a:r>
          </a:p>
        </p:txBody>
      </p:sp>
      <p:sp>
        <p:nvSpPr>
          <p:cNvPr id="6" name="Textfeld 5"/>
          <p:cNvSpPr txBox="1"/>
          <p:nvPr/>
        </p:nvSpPr>
        <p:spPr>
          <a:xfrm>
            <a:off x="147600" y="964097"/>
            <a:ext cx="8670045" cy="9741128"/>
          </a:xfrm>
          <a:prstGeom prst="rect">
            <a:avLst/>
          </a:prstGeom>
          <a:noFill/>
        </p:spPr>
        <p:txBody>
          <a:bodyPr wrap="square" rtlCol="0">
            <a:spAutoFit/>
          </a:bodyPr>
          <a:lstStyle/>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Grundsätzlich kann jede Beschäftigte / jeder Beschäftigte an der Telearbeit teilnehmen.</a:t>
            </a: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Während der Telearbeit müssen die wesentlichen Aufgaben wie am Arbeitsplatz in der Hochschule erledigt werden können.</a:t>
            </a: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a:lnSpc>
                <a:spcPct val="150000"/>
              </a:lnSpc>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a:latin typeface="Arial" panose="020B0604020202020204" pitchFamily="34" charset="0"/>
              <a:cs typeface="Arial" panose="020B0604020202020204" pitchFamily="34" charset="0"/>
            </a:endParaRPr>
          </a:p>
          <a:p>
            <a:pPr>
              <a:lnSpc>
                <a:spcPct val="150000"/>
              </a:lnSpc>
            </a:pPr>
            <a:r>
              <a:rPr lang="de-DE" sz="2200" dirty="0" smtClean="0">
                <a:latin typeface="Arial" panose="020B0604020202020204" pitchFamily="34" charset="0"/>
                <a:cs typeface="Arial" panose="020B0604020202020204" pitchFamily="34" charset="0"/>
              </a:rPr>
              <a:t>	</a:t>
            </a:r>
          </a:p>
        </p:txBody>
      </p:sp>
      <p:sp>
        <p:nvSpPr>
          <p:cNvPr id="7" name="Textfeld 6"/>
          <p:cNvSpPr txBox="1"/>
          <p:nvPr/>
        </p:nvSpPr>
        <p:spPr>
          <a:xfrm>
            <a:off x="147600" y="696673"/>
            <a:ext cx="8771699" cy="830997"/>
          </a:xfrm>
          <a:prstGeom prst="rect">
            <a:avLst/>
          </a:prstGeom>
          <a:noFill/>
        </p:spPr>
        <p:txBody>
          <a:bodyPr wrap="square" rtlCol="0">
            <a:spAutoFit/>
          </a:bodyPr>
          <a:lstStyle/>
          <a:p>
            <a:pPr algn="r"/>
            <a:r>
              <a:rPr lang="de-DE" sz="4800" dirty="0" smtClean="0">
                <a:solidFill>
                  <a:schemeClr val="bg1">
                    <a:lumMod val="50000"/>
                  </a:schemeClr>
                </a:solidFill>
                <a:latin typeface="Arial" panose="020B0604020202020204" pitchFamily="34" charset="0"/>
                <a:cs typeface="Arial" panose="020B0604020202020204" pitchFamily="34" charset="0"/>
              </a:rPr>
              <a:t>Telearbeit</a:t>
            </a:r>
          </a:p>
        </p:txBody>
      </p:sp>
    </p:spTree>
    <p:extLst>
      <p:ext uri="{BB962C8B-B14F-4D97-AF65-F5344CB8AC3E}">
        <p14:creationId xmlns:p14="http://schemas.microsoft.com/office/powerpoint/2010/main" val="36818540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14</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Dienstvereinbarungen</a:t>
            </a:r>
          </a:p>
        </p:txBody>
      </p:sp>
      <p:sp>
        <p:nvSpPr>
          <p:cNvPr id="6" name="Textfeld 5"/>
          <p:cNvSpPr txBox="1"/>
          <p:nvPr/>
        </p:nvSpPr>
        <p:spPr>
          <a:xfrm>
            <a:off x="147600" y="1260311"/>
            <a:ext cx="8670045" cy="9233297"/>
          </a:xfrm>
          <a:prstGeom prst="rect">
            <a:avLst/>
          </a:prstGeom>
          <a:noFill/>
        </p:spPr>
        <p:txBody>
          <a:bodyPr wrap="square" rtlCol="0">
            <a:spAutoFit/>
          </a:bodyPr>
          <a:lstStyle/>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a:lnSpc>
                <a:spcPct val="150000"/>
              </a:lnSpc>
            </a:pPr>
            <a:r>
              <a:rPr lang="de-DE" sz="2200" dirty="0" smtClean="0">
                <a:latin typeface="Arial" panose="020B0604020202020204" pitchFamily="34" charset="0"/>
                <a:cs typeface="Arial" panose="020B0604020202020204" pitchFamily="34" charset="0"/>
              </a:rPr>
              <a:t>Voraussetzungen: </a:t>
            </a: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800100" lvl="1" indent="-342900">
              <a:lnSpc>
                <a:spcPct val="150000"/>
              </a:lnSpc>
              <a:buFontTx/>
              <a:buChar char="-"/>
            </a:pPr>
            <a:r>
              <a:rPr lang="de-DE" sz="2200" dirty="0" smtClean="0">
                <a:latin typeface="Arial" panose="020B0604020202020204" pitchFamily="34" charset="0"/>
                <a:cs typeface="Arial" panose="020B0604020202020204" pitchFamily="34" charset="0"/>
              </a:rPr>
              <a:t>Antrag stellen</a:t>
            </a:r>
          </a:p>
          <a:p>
            <a:pPr marL="800100" lvl="1"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800100" lvl="1" indent="-342900">
              <a:lnSpc>
                <a:spcPct val="150000"/>
              </a:lnSpc>
              <a:buFontTx/>
              <a:buChar char="-"/>
            </a:pPr>
            <a:r>
              <a:rPr lang="de-DE" sz="2200" dirty="0" smtClean="0">
                <a:latin typeface="Arial" panose="020B0604020202020204" pitchFamily="34" charset="0"/>
                <a:cs typeface="Arial" panose="020B0604020202020204" pitchFamily="34" charset="0"/>
              </a:rPr>
              <a:t>Eignung des Arbeitsplatzes für Telearbeit</a:t>
            </a:r>
          </a:p>
          <a:p>
            <a:pPr marL="800100" lvl="1"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800100" lvl="1" indent="-342900">
              <a:lnSpc>
                <a:spcPct val="150000"/>
              </a:lnSpc>
              <a:buFontTx/>
              <a:buChar char="-"/>
            </a:pPr>
            <a:r>
              <a:rPr lang="de-DE" sz="2200" dirty="0" smtClean="0">
                <a:latin typeface="Arial" panose="020B0604020202020204" pitchFamily="34" charset="0"/>
                <a:cs typeface="Arial" panose="020B0604020202020204" pitchFamily="34" charset="0"/>
              </a:rPr>
              <a:t>Eigenverantwortliche Arbeitsorganisation</a:t>
            </a: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a:latin typeface="Arial" panose="020B0604020202020204" pitchFamily="34" charset="0"/>
              <a:cs typeface="Arial" panose="020B0604020202020204" pitchFamily="34" charset="0"/>
            </a:endParaRPr>
          </a:p>
          <a:p>
            <a:pPr>
              <a:lnSpc>
                <a:spcPct val="150000"/>
              </a:lnSpc>
            </a:pPr>
            <a:r>
              <a:rPr lang="de-DE" sz="2200" dirty="0" smtClean="0">
                <a:latin typeface="Arial" panose="020B0604020202020204" pitchFamily="34" charset="0"/>
                <a:cs typeface="Arial" panose="020B0604020202020204" pitchFamily="34" charset="0"/>
              </a:rPr>
              <a:t>	</a:t>
            </a:r>
          </a:p>
        </p:txBody>
      </p:sp>
      <p:sp>
        <p:nvSpPr>
          <p:cNvPr id="7" name="Textfeld 6"/>
          <p:cNvSpPr txBox="1"/>
          <p:nvPr/>
        </p:nvSpPr>
        <p:spPr>
          <a:xfrm>
            <a:off x="147600" y="696673"/>
            <a:ext cx="8771699" cy="830997"/>
          </a:xfrm>
          <a:prstGeom prst="rect">
            <a:avLst/>
          </a:prstGeom>
          <a:noFill/>
        </p:spPr>
        <p:txBody>
          <a:bodyPr wrap="square" rtlCol="0">
            <a:spAutoFit/>
          </a:bodyPr>
          <a:lstStyle/>
          <a:p>
            <a:pPr algn="r"/>
            <a:r>
              <a:rPr lang="de-DE" sz="4800" dirty="0" smtClean="0">
                <a:solidFill>
                  <a:schemeClr val="bg1">
                    <a:lumMod val="50000"/>
                  </a:schemeClr>
                </a:solidFill>
                <a:latin typeface="Arial" panose="020B0604020202020204" pitchFamily="34" charset="0"/>
                <a:cs typeface="Arial" panose="020B0604020202020204" pitchFamily="34" charset="0"/>
              </a:rPr>
              <a:t>Telearbeit</a:t>
            </a:r>
          </a:p>
        </p:txBody>
      </p:sp>
    </p:spTree>
    <p:extLst>
      <p:ext uri="{BB962C8B-B14F-4D97-AF65-F5344CB8AC3E}">
        <p14:creationId xmlns:p14="http://schemas.microsoft.com/office/powerpoint/2010/main" val="8759904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15</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Dienstvereinbarungen</a:t>
            </a:r>
          </a:p>
        </p:txBody>
      </p:sp>
      <p:sp>
        <p:nvSpPr>
          <p:cNvPr id="6" name="Textfeld 5"/>
          <p:cNvSpPr txBox="1"/>
          <p:nvPr/>
        </p:nvSpPr>
        <p:spPr>
          <a:xfrm>
            <a:off x="147600" y="1312896"/>
            <a:ext cx="8670045" cy="10248960"/>
          </a:xfrm>
          <a:prstGeom prst="rect">
            <a:avLst/>
          </a:prstGeom>
          <a:noFill/>
        </p:spPr>
        <p:txBody>
          <a:bodyPr wrap="square" rtlCol="0">
            <a:spAutoFit/>
          </a:bodyPr>
          <a:lstStyle/>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Eignung des häuslichen Telearbeitsplatzes</a:t>
            </a: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Sicherung der sozialen Kontakte zur Dienststelle</a:t>
            </a: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Persönliche Aspekte</a:t>
            </a:r>
          </a:p>
          <a:p>
            <a:pPr marL="800100" lvl="1" indent="-342900">
              <a:lnSpc>
                <a:spcPct val="130000"/>
              </a:lnSpc>
              <a:buFontTx/>
              <a:buChar char="-"/>
            </a:pPr>
            <a:r>
              <a:rPr lang="de-DE" sz="2200" dirty="0" smtClean="0">
                <a:latin typeface="Arial" panose="020B0604020202020204" pitchFamily="34" charset="0"/>
                <a:cs typeface="Arial" panose="020B0604020202020204" pitchFamily="34" charset="0"/>
              </a:rPr>
              <a:t>Behinderung</a:t>
            </a:r>
          </a:p>
          <a:p>
            <a:pPr marL="800100" lvl="1" indent="-342900">
              <a:lnSpc>
                <a:spcPct val="130000"/>
              </a:lnSpc>
              <a:buFontTx/>
              <a:buChar char="-"/>
            </a:pPr>
            <a:endParaRPr lang="de-DE" sz="2200" dirty="0" smtClean="0">
              <a:latin typeface="Arial" panose="020B0604020202020204" pitchFamily="34" charset="0"/>
              <a:cs typeface="Arial" panose="020B0604020202020204" pitchFamily="34" charset="0"/>
            </a:endParaRPr>
          </a:p>
          <a:p>
            <a:pPr marL="800100" lvl="1" indent="-342900">
              <a:lnSpc>
                <a:spcPct val="130000"/>
              </a:lnSpc>
              <a:buFontTx/>
              <a:buChar char="-"/>
            </a:pPr>
            <a:r>
              <a:rPr lang="de-DE" sz="2200" dirty="0" smtClean="0">
                <a:latin typeface="Arial" panose="020B0604020202020204" pitchFamily="34" charset="0"/>
                <a:cs typeface="Arial" panose="020B0604020202020204" pitchFamily="34" charset="0"/>
              </a:rPr>
              <a:t>Betreuungs- und Unterstützungsaufgaben</a:t>
            </a:r>
          </a:p>
          <a:p>
            <a:pPr marL="800100" lvl="1" indent="-342900">
              <a:lnSpc>
                <a:spcPct val="130000"/>
              </a:lnSpc>
              <a:buFontTx/>
              <a:buChar char="-"/>
            </a:pPr>
            <a:endParaRPr lang="de-DE" sz="2200" dirty="0" smtClean="0">
              <a:latin typeface="Arial" panose="020B0604020202020204" pitchFamily="34" charset="0"/>
              <a:cs typeface="Arial" panose="020B0604020202020204" pitchFamily="34" charset="0"/>
            </a:endParaRPr>
          </a:p>
          <a:p>
            <a:pPr marL="800100" lvl="1" indent="-342900">
              <a:lnSpc>
                <a:spcPct val="130000"/>
              </a:lnSpc>
              <a:buFontTx/>
              <a:buChar char="-"/>
            </a:pPr>
            <a:r>
              <a:rPr lang="de-DE" sz="2200" dirty="0" smtClean="0">
                <a:latin typeface="Arial" panose="020B0604020202020204" pitchFamily="34" charset="0"/>
                <a:cs typeface="Arial" panose="020B0604020202020204" pitchFamily="34" charset="0"/>
              </a:rPr>
              <a:t>Entfernung zwischen Wohn- und Dienstort</a:t>
            </a: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a:latin typeface="Arial" panose="020B0604020202020204" pitchFamily="34" charset="0"/>
              <a:cs typeface="Arial" panose="020B0604020202020204" pitchFamily="34" charset="0"/>
            </a:endParaRPr>
          </a:p>
          <a:p>
            <a:pPr>
              <a:lnSpc>
                <a:spcPct val="150000"/>
              </a:lnSpc>
            </a:pPr>
            <a:r>
              <a:rPr lang="de-DE" sz="2200" dirty="0" smtClean="0">
                <a:latin typeface="Arial" panose="020B0604020202020204" pitchFamily="34" charset="0"/>
                <a:cs typeface="Arial" panose="020B0604020202020204" pitchFamily="34" charset="0"/>
              </a:rPr>
              <a:t>	</a:t>
            </a:r>
          </a:p>
        </p:txBody>
      </p:sp>
      <p:sp>
        <p:nvSpPr>
          <p:cNvPr id="7" name="Textfeld 6"/>
          <p:cNvSpPr txBox="1"/>
          <p:nvPr/>
        </p:nvSpPr>
        <p:spPr>
          <a:xfrm>
            <a:off x="147600" y="696673"/>
            <a:ext cx="8771699" cy="830997"/>
          </a:xfrm>
          <a:prstGeom prst="rect">
            <a:avLst/>
          </a:prstGeom>
          <a:noFill/>
        </p:spPr>
        <p:txBody>
          <a:bodyPr wrap="square" rtlCol="0">
            <a:spAutoFit/>
          </a:bodyPr>
          <a:lstStyle/>
          <a:p>
            <a:pPr algn="r"/>
            <a:r>
              <a:rPr lang="de-DE" sz="4800" dirty="0" smtClean="0">
                <a:solidFill>
                  <a:schemeClr val="bg1">
                    <a:lumMod val="50000"/>
                  </a:schemeClr>
                </a:solidFill>
                <a:latin typeface="Arial" panose="020B0604020202020204" pitchFamily="34" charset="0"/>
                <a:cs typeface="Arial" panose="020B0604020202020204" pitchFamily="34" charset="0"/>
              </a:rPr>
              <a:t>Telearbeit</a:t>
            </a:r>
          </a:p>
        </p:txBody>
      </p:sp>
    </p:spTree>
    <p:extLst>
      <p:ext uri="{BB962C8B-B14F-4D97-AF65-F5344CB8AC3E}">
        <p14:creationId xmlns:p14="http://schemas.microsoft.com/office/powerpoint/2010/main" val="21153626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16</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Dienstvereinbarungen</a:t>
            </a:r>
          </a:p>
        </p:txBody>
      </p:sp>
      <p:sp>
        <p:nvSpPr>
          <p:cNvPr id="6" name="Textfeld 5"/>
          <p:cNvSpPr txBox="1"/>
          <p:nvPr/>
        </p:nvSpPr>
        <p:spPr>
          <a:xfrm>
            <a:off x="147600" y="1447497"/>
            <a:ext cx="8670045" cy="9707273"/>
          </a:xfrm>
          <a:prstGeom prst="rect">
            <a:avLst/>
          </a:prstGeom>
          <a:noFill/>
        </p:spPr>
        <p:txBody>
          <a:bodyPr wrap="square" rtlCol="0">
            <a:spAutoFit/>
          </a:bodyPr>
          <a:lstStyle/>
          <a:p>
            <a:pPr marL="342900" indent="-342900">
              <a:lnSpc>
                <a:spcPct val="130000"/>
              </a:lnSpc>
              <a:buFontTx/>
              <a:buChar char="-"/>
            </a:pPr>
            <a:r>
              <a:rPr lang="de-DE" sz="2200" dirty="0" smtClean="0">
                <a:latin typeface="Arial" panose="020B0604020202020204" pitchFamily="34" charset="0"/>
                <a:cs typeface="Arial" panose="020B0604020202020204" pitchFamily="34" charset="0"/>
              </a:rPr>
              <a:t>Eine Ablehnung ist besonders zu begründen und Bedarf der Mitbestimmung des Personalrates </a:t>
            </a: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Zu Beachten: </a:t>
            </a:r>
          </a:p>
          <a:p>
            <a:pPr marL="800100" lvl="1" indent="-342900">
              <a:lnSpc>
                <a:spcPct val="130000"/>
              </a:lnSpc>
              <a:buFontTx/>
              <a:buChar char="-"/>
            </a:pPr>
            <a:r>
              <a:rPr lang="de-DE" sz="2200" dirty="0" smtClean="0">
                <a:latin typeface="Arial" panose="020B0604020202020204" pitchFamily="34" charset="0"/>
                <a:cs typeface="Arial" panose="020B0604020202020204" pitchFamily="34" charset="0"/>
              </a:rPr>
              <a:t>Wenn es der Dienstbetrieb dringend erfordert, kann der Vorgesetzte in begründeten Einzelfällen dazu auffordern, den Dienst an der betrieblichen Arbeitsstätte zu leisten.</a:t>
            </a:r>
          </a:p>
          <a:p>
            <a:pPr marL="800100" lvl="1" indent="-342900">
              <a:lnSpc>
                <a:spcPct val="130000"/>
              </a:lnSpc>
              <a:buFontTx/>
              <a:buChar char="-"/>
            </a:pPr>
            <a:endParaRPr lang="de-DE" sz="2200" b="1" dirty="0" smtClean="0">
              <a:latin typeface="Arial" panose="020B0604020202020204" pitchFamily="34" charset="0"/>
              <a:cs typeface="Arial" panose="020B0604020202020204" pitchFamily="34" charset="0"/>
            </a:endParaRPr>
          </a:p>
          <a:p>
            <a:pPr marL="800100" lvl="1" indent="-342900">
              <a:lnSpc>
                <a:spcPct val="130000"/>
              </a:lnSpc>
              <a:buFontTx/>
              <a:buChar char="-"/>
            </a:pPr>
            <a:r>
              <a:rPr lang="de-DE" sz="2200" b="1" dirty="0" smtClean="0">
                <a:latin typeface="Arial" panose="020B0604020202020204" pitchFamily="34" charset="0"/>
                <a:cs typeface="Arial" panose="020B0604020202020204" pitchFamily="34" charset="0"/>
              </a:rPr>
              <a:t>Bis zu 60% der wöchentlichen Arbeitszeit kann von zu Hause aus erbracht werden.</a:t>
            </a: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a:latin typeface="Arial" panose="020B0604020202020204" pitchFamily="34" charset="0"/>
              <a:cs typeface="Arial" panose="020B0604020202020204" pitchFamily="34" charset="0"/>
            </a:endParaRPr>
          </a:p>
          <a:p>
            <a:pPr>
              <a:lnSpc>
                <a:spcPct val="150000"/>
              </a:lnSpc>
            </a:pPr>
            <a:r>
              <a:rPr lang="de-DE" sz="2200" dirty="0" smtClean="0">
                <a:latin typeface="Arial" panose="020B0604020202020204" pitchFamily="34" charset="0"/>
                <a:cs typeface="Arial" panose="020B0604020202020204" pitchFamily="34" charset="0"/>
              </a:rPr>
              <a:t>	</a:t>
            </a:r>
          </a:p>
        </p:txBody>
      </p:sp>
      <p:sp>
        <p:nvSpPr>
          <p:cNvPr id="7" name="Textfeld 6"/>
          <p:cNvSpPr txBox="1"/>
          <p:nvPr/>
        </p:nvSpPr>
        <p:spPr>
          <a:xfrm>
            <a:off x="147600" y="696673"/>
            <a:ext cx="8771699" cy="830997"/>
          </a:xfrm>
          <a:prstGeom prst="rect">
            <a:avLst/>
          </a:prstGeom>
          <a:noFill/>
        </p:spPr>
        <p:txBody>
          <a:bodyPr wrap="square" rtlCol="0">
            <a:spAutoFit/>
          </a:bodyPr>
          <a:lstStyle/>
          <a:p>
            <a:pPr algn="r"/>
            <a:r>
              <a:rPr lang="de-DE" sz="4800" dirty="0" smtClean="0">
                <a:solidFill>
                  <a:schemeClr val="bg1">
                    <a:lumMod val="50000"/>
                  </a:schemeClr>
                </a:solidFill>
                <a:latin typeface="Arial" panose="020B0604020202020204" pitchFamily="34" charset="0"/>
                <a:cs typeface="Arial" panose="020B0604020202020204" pitchFamily="34" charset="0"/>
              </a:rPr>
              <a:t>Telearbeit</a:t>
            </a:r>
          </a:p>
        </p:txBody>
      </p:sp>
    </p:spTree>
    <p:extLst>
      <p:ext uri="{BB962C8B-B14F-4D97-AF65-F5344CB8AC3E}">
        <p14:creationId xmlns:p14="http://schemas.microsoft.com/office/powerpoint/2010/main" val="12376383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17</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Dienstvereinbarungen</a:t>
            </a:r>
          </a:p>
        </p:txBody>
      </p:sp>
      <p:sp>
        <p:nvSpPr>
          <p:cNvPr id="6" name="Textfeld 5"/>
          <p:cNvSpPr txBox="1"/>
          <p:nvPr/>
        </p:nvSpPr>
        <p:spPr>
          <a:xfrm>
            <a:off x="147600" y="1058980"/>
            <a:ext cx="8670045" cy="10756791"/>
          </a:xfrm>
          <a:prstGeom prst="rect">
            <a:avLst/>
          </a:prstGeom>
          <a:noFill/>
        </p:spPr>
        <p:txBody>
          <a:bodyPr wrap="square" rtlCol="0">
            <a:spAutoFit/>
          </a:bodyPr>
          <a:lstStyle/>
          <a:p>
            <a:pPr marL="800100" lvl="1"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800100" lvl="1" indent="-342900">
              <a:lnSpc>
                <a:spcPct val="150000"/>
              </a:lnSpc>
              <a:buFontTx/>
              <a:buChar char="-"/>
            </a:pPr>
            <a:r>
              <a:rPr lang="de-DE" sz="2200" dirty="0" smtClean="0">
                <a:latin typeface="Arial" panose="020B0604020202020204" pitchFamily="34" charset="0"/>
                <a:cs typeface="Arial" panose="020B0604020202020204" pitchFamily="34" charset="0"/>
              </a:rPr>
              <a:t>Fahrtzeiten </a:t>
            </a:r>
            <a:r>
              <a:rPr lang="de-DE" sz="2200" dirty="0">
                <a:latin typeface="Arial" panose="020B0604020202020204" pitchFamily="34" charset="0"/>
                <a:cs typeface="Arial" panose="020B0604020202020204" pitchFamily="34" charset="0"/>
              </a:rPr>
              <a:t>zwischen betrieblicher und häuslicher Betriebsstätte werden nicht auf die Arbeitszeit angerechnet</a:t>
            </a:r>
            <a:r>
              <a:rPr lang="de-DE" sz="2200" dirty="0" smtClean="0">
                <a:latin typeface="Arial" panose="020B0604020202020204" pitchFamily="34" charset="0"/>
                <a:cs typeface="Arial" panose="020B0604020202020204" pitchFamily="34" charset="0"/>
              </a:rPr>
              <a:t>.</a:t>
            </a:r>
          </a:p>
          <a:p>
            <a:pPr marL="800100" lvl="1"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800100" lvl="1" indent="-342900">
              <a:lnSpc>
                <a:spcPct val="150000"/>
              </a:lnSpc>
              <a:buFontTx/>
              <a:buChar char="-"/>
            </a:pPr>
            <a:r>
              <a:rPr lang="de-DE" sz="2200" dirty="0" smtClean="0">
                <a:latin typeface="Arial" panose="020B0604020202020204" pitchFamily="34" charset="0"/>
                <a:cs typeface="Arial" panose="020B0604020202020204" pitchFamily="34" charset="0"/>
              </a:rPr>
              <a:t>Die </a:t>
            </a:r>
            <a:r>
              <a:rPr lang="de-DE" sz="2200" dirty="0">
                <a:latin typeface="Arial" panose="020B0604020202020204" pitchFamily="34" charset="0"/>
                <a:cs typeface="Arial" panose="020B0604020202020204" pitchFamily="34" charset="0"/>
              </a:rPr>
              <a:t>benötigten Informations- und Kommunikationstechnik werden kostenlos zur Verfügung gestellt, z. B. ein </a:t>
            </a:r>
            <a:r>
              <a:rPr lang="de-DE" sz="2200" dirty="0" smtClean="0">
                <a:latin typeface="Arial" panose="020B0604020202020204" pitchFamily="34" charset="0"/>
                <a:cs typeface="Arial" panose="020B0604020202020204" pitchFamily="34" charset="0"/>
              </a:rPr>
              <a:t>VPN-Zugang</a:t>
            </a:r>
          </a:p>
          <a:p>
            <a:pPr marL="800100" lvl="1" indent="-342900">
              <a:lnSpc>
                <a:spcPct val="150000"/>
              </a:lnSpc>
              <a:buFontTx/>
              <a:buChar char="-"/>
            </a:pPr>
            <a:endParaRPr lang="de-DE" sz="2200" dirty="0">
              <a:latin typeface="Arial" panose="020B0604020202020204" pitchFamily="34" charset="0"/>
              <a:cs typeface="Arial" panose="020B0604020202020204" pitchFamily="34" charset="0"/>
            </a:endParaRPr>
          </a:p>
          <a:p>
            <a:pPr marL="800100" lvl="1" indent="-342900">
              <a:lnSpc>
                <a:spcPct val="150000"/>
              </a:lnSpc>
              <a:buFontTx/>
              <a:buChar char="-"/>
            </a:pPr>
            <a:endParaRPr lang="de-DE" sz="2200" dirty="0">
              <a:latin typeface="Arial" panose="020B0604020202020204" pitchFamily="34" charset="0"/>
              <a:cs typeface="Arial" panose="020B0604020202020204" pitchFamily="34" charset="0"/>
            </a:endParaRPr>
          </a:p>
          <a:p>
            <a:pPr marL="800100" lvl="1"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800100" lvl="1"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a:latin typeface="Arial" panose="020B0604020202020204" pitchFamily="34" charset="0"/>
              <a:cs typeface="Arial" panose="020B0604020202020204" pitchFamily="34" charset="0"/>
            </a:endParaRPr>
          </a:p>
          <a:p>
            <a:pPr>
              <a:lnSpc>
                <a:spcPct val="150000"/>
              </a:lnSpc>
            </a:pPr>
            <a:r>
              <a:rPr lang="de-DE" sz="2200" dirty="0" smtClean="0">
                <a:latin typeface="Arial" panose="020B0604020202020204" pitchFamily="34" charset="0"/>
                <a:cs typeface="Arial" panose="020B0604020202020204" pitchFamily="34" charset="0"/>
              </a:rPr>
              <a:t>	</a:t>
            </a:r>
          </a:p>
        </p:txBody>
      </p:sp>
      <p:sp>
        <p:nvSpPr>
          <p:cNvPr id="7" name="Textfeld 6"/>
          <p:cNvSpPr txBox="1"/>
          <p:nvPr/>
        </p:nvSpPr>
        <p:spPr>
          <a:xfrm>
            <a:off x="147600" y="696673"/>
            <a:ext cx="8771699" cy="830997"/>
          </a:xfrm>
          <a:prstGeom prst="rect">
            <a:avLst/>
          </a:prstGeom>
          <a:noFill/>
        </p:spPr>
        <p:txBody>
          <a:bodyPr wrap="square" rtlCol="0">
            <a:spAutoFit/>
          </a:bodyPr>
          <a:lstStyle/>
          <a:p>
            <a:pPr algn="r"/>
            <a:r>
              <a:rPr lang="de-DE" sz="4800" dirty="0" smtClean="0">
                <a:solidFill>
                  <a:schemeClr val="bg1">
                    <a:lumMod val="50000"/>
                  </a:schemeClr>
                </a:solidFill>
                <a:latin typeface="Arial" panose="020B0604020202020204" pitchFamily="34" charset="0"/>
                <a:cs typeface="Arial" panose="020B0604020202020204" pitchFamily="34" charset="0"/>
              </a:rPr>
              <a:t>Telearbeit</a:t>
            </a:r>
          </a:p>
        </p:txBody>
      </p:sp>
    </p:spTree>
    <p:extLst>
      <p:ext uri="{BB962C8B-B14F-4D97-AF65-F5344CB8AC3E}">
        <p14:creationId xmlns:p14="http://schemas.microsoft.com/office/powerpoint/2010/main" val="19318745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18</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Dienstvereinbarungen</a:t>
            </a:r>
          </a:p>
        </p:txBody>
      </p:sp>
      <p:sp>
        <p:nvSpPr>
          <p:cNvPr id="6" name="Textfeld 5"/>
          <p:cNvSpPr txBox="1"/>
          <p:nvPr/>
        </p:nvSpPr>
        <p:spPr>
          <a:xfrm>
            <a:off x="147600" y="1123231"/>
            <a:ext cx="8670045" cy="8725466"/>
          </a:xfrm>
          <a:prstGeom prst="rect">
            <a:avLst/>
          </a:prstGeom>
          <a:noFill/>
        </p:spPr>
        <p:txBody>
          <a:bodyPr wrap="square" rtlCol="0">
            <a:spAutoFit/>
          </a:bodyPr>
          <a:lstStyle/>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Die weitere Ausstattung des Telearbeitsplatzes ist durch die Beschäftigten vorzunehmen.</a:t>
            </a: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Technische Störungen sind unverzüglich telefonisch dem Vorgesetzten zu melden und das weitere Vorgehen abzustimmen. </a:t>
            </a: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a:latin typeface="Arial" panose="020B0604020202020204" pitchFamily="34" charset="0"/>
              <a:cs typeface="Arial" panose="020B0604020202020204" pitchFamily="34" charset="0"/>
            </a:endParaRPr>
          </a:p>
          <a:p>
            <a:pPr>
              <a:lnSpc>
                <a:spcPct val="150000"/>
              </a:lnSpc>
            </a:pPr>
            <a:r>
              <a:rPr lang="de-DE" sz="2200" dirty="0" smtClean="0">
                <a:latin typeface="Arial" panose="020B0604020202020204" pitchFamily="34" charset="0"/>
                <a:cs typeface="Arial" panose="020B0604020202020204" pitchFamily="34" charset="0"/>
              </a:rPr>
              <a:t>	</a:t>
            </a:r>
          </a:p>
        </p:txBody>
      </p:sp>
      <p:sp>
        <p:nvSpPr>
          <p:cNvPr id="7" name="Textfeld 6"/>
          <p:cNvSpPr txBox="1"/>
          <p:nvPr/>
        </p:nvSpPr>
        <p:spPr>
          <a:xfrm>
            <a:off x="147600" y="696673"/>
            <a:ext cx="8771699" cy="830997"/>
          </a:xfrm>
          <a:prstGeom prst="rect">
            <a:avLst/>
          </a:prstGeom>
          <a:noFill/>
        </p:spPr>
        <p:txBody>
          <a:bodyPr wrap="square" rtlCol="0">
            <a:spAutoFit/>
          </a:bodyPr>
          <a:lstStyle/>
          <a:p>
            <a:pPr algn="r"/>
            <a:r>
              <a:rPr lang="de-DE" sz="4800" dirty="0" smtClean="0">
                <a:solidFill>
                  <a:schemeClr val="bg1">
                    <a:lumMod val="50000"/>
                  </a:schemeClr>
                </a:solidFill>
                <a:latin typeface="Arial" panose="020B0604020202020204" pitchFamily="34" charset="0"/>
                <a:cs typeface="Arial" panose="020B0604020202020204" pitchFamily="34" charset="0"/>
              </a:rPr>
              <a:t>Telearbeit</a:t>
            </a:r>
          </a:p>
        </p:txBody>
      </p:sp>
    </p:spTree>
    <p:extLst>
      <p:ext uri="{BB962C8B-B14F-4D97-AF65-F5344CB8AC3E}">
        <p14:creationId xmlns:p14="http://schemas.microsoft.com/office/powerpoint/2010/main" val="15037079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19</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Dienstvereinbarungen</a:t>
            </a:r>
          </a:p>
        </p:txBody>
      </p:sp>
      <p:sp>
        <p:nvSpPr>
          <p:cNvPr id="6" name="Textfeld 5"/>
          <p:cNvSpPr txBox="1"/>
          <p:nvPr/>
        </p:nvSpPr>
        <p:spPr>
          <a:xfrm>
            <a:off x="147600" y="1704833"/>
            <a:ext cx="8670045" cy="5170646"/>
          </a:xfrm>
          <a:prstGeom prst="rect">
            <a:avLst/>
          </a:prstGeom>
          <a:noFill/>
        </p:spPr>
        <p:txBody>
          <a:bodyPr wrap="square" rtlCol="0">
            <a:spAutoFit/>
          </a:bodyPr>
          <a:lstStyle/>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Allgemeine Arbeitskosten (Strom etc.) werden von der Dienststelle nicht übernommen.</a:t>
            </a: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Bei Beschädigung und Diebstahl von Arbeitsmitteln, haftet der Beschäftigte nur, wenn Vorsatz oder grobe Fahrlässigkeit vorliegt. </a:t>
            </a: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Datenschutz: Der Schutz der Daten gegenüber Dritten muss gewährleistet sein. </a:t>
            </a:r>
          </a:p>
          <a:p>
            <a:pPr>
              <a:lnSpc>
                <a:spcPct val="150000"/>
              </a:lnSpc>
            </a:pPr>
            <a:endParaRPr lang="de-DE" sz="2200" dirty="0">
              <a:latin typeface="Arial" panose="020B0604020202020204" pitchFamily="34" charset="0"/>
              <a:cs typeface="Arial" panose="020B0604020202020204" pitchFamily="34" charset="0"/>
            </a:endParaRPr>
          </a:p>
          <a:p>
            <a:pPr>
              <a:lnSpc>
                <a:spcPct val="150000"/>
              </a:lnSpc>
            </a:pPr>
            <a:r>
              <a:rPr lang="de-DE" sz="2200" dirty="0" smtClean="0">
                <a:latin typeface="Arial" panose="020B0604020202020204" pitchFamily="34" charset="0"/>
                <a:cs typeface="Arial" panose="020B0604020202020204" pitchFamily="34" charset="0"/>
              </a:rPr>
              <a:t>	</a:t>
            </a:r>
          </a:p>
        </p:txBody>
      </p:sp>
      <p:sp>
        <p:nvSpPr>
          <p:cNvPr id="7" name="Textfeld 6"/>
          <p:cNvSpPr txBox="1"/>
          <p:nvPr/>
        </p:nvSpPr>
        <p:spPr>
          <a:xfrm>
            <a:off x="147600" y="696673"/>
            <a:ext cx="8771699" cy="830997"/>
          </a:xfrm>
          <a:prstGeom prst="rect">
            <a:avLst/>
          </a:prstGeom>
          <a:noFill/>
        </p:spPr>
        <p:txBody>
          <a:bodyPr wrap="square" rtlCol="0">
            <a:spAutoFit/>
          </a:bodyPr>
          <a:lstStyle/>
          <a:p>
            <a:pPr algn="r"/>
            <a:r>
              <a:rPr lang="de-DE" sz="4800" dirty="0" smtClean="0">
                <a:solidFill>
                  <a:schemeClr val="bg1">
                    <a:lumMod val="50000"/>
                  </a:schemeClr>
                </a:solidFill>
                <a:latin typeface="Arial" panose="020B0604020202020204" pitchFamily="34" charset="0"/>
                <a:cs typeface="Arial" panose="020B0604020202020204" pitchFamily="34" charset="0"/>
              </a:rPr>
              <a:t>Telearbeit</a:t>
            </a:r>
          </a:p>
        </p:txBody>
      </p:sp>
    </p:spTree>
    <p:extLst>
      <p:ext uri="{BB962C8B-B14F-4D97-AF65-F5344CB8AC3E}">
        <p14:creationId xmlns:p14="http://schemas.microsoft.com/office/powerpoint/2010/main" val="1115723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2"/>
          <p:cNvSpPr>
            <a:spLocks noGrp="1"/>
          </p:cNvSpPr>
          <p:nvPr>
            <p:ph type="title"/>
          </p:nvPr>
        </p:nvSpPr>
        <p:spPr>
          <a:xfrm>
            <a:off x="0" y="2166310"/>
            <a:ext cx="9143999" cy="1620079"/>
          </a:xfrm>
        </p:spPr>
        <p:txBody>
          <a:bodyPr>
            <a:normAutofit/>
          </a:bodyPr>
          <a:lstStyle/>
          <a:p>
            <a:pPr algn="ctr">
              <a:lnSpc>
                <a:spcPct val="100000"/>
              </a:lnSpc>
            </a:pPr>
            <a:r>
              <a:rPr lang="de-DE" sz="4800" dirty="0" smtClean="0"/>
              <a:t>Herzlich</a:t>
            </a:r>
            <a:br>
              <a:rPr lang="de-DE" sz="4800" dirty="0" smtClean="0"/>
            </a:br>
            <a:r>
              <a:rPr lang="de-DE" sz="4800" dirty="0" smtClean="0"/>
              <a:t>Willkommen</a:t>
            </a:r>
            <a:endParaRPr lang="de-DE" sz="4800" dirty="0"/>
          </a:p>
        </p:txBody>
      </p:sp>
    </p:spTree>
    <p:extLst>
      <p:ext uri="{BB962C8B-B14F-4D97-AF65-F5344CB8AC3E}">
        <p14:creationId xmlns:p14="http://schemas.microsoft.com/office/powerpoint/2010/main" val="1893942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repeatCount="indefinite" fill="hold" grpId="0" nodeType="withEffect">
                                  <p:stCondLst>
                                    <p:cond delay="0"/>
                                  </p:stCondLst>
                                  <p:endCondLst>
                                    <p:cond evt="onNext" delay="0">
                                      <p:tgtEl>
                                        <p:sldTgt/>
                                      </p:tgtEl>
                                    </p:cond>
                                  </p:endCondLst>
                                  <p:childTnLst>
                                    <p:animEffect transition="out" filter="fade">
                                      <p:cBhvr>
                                        <p:cTn id="6" dur="5000"/>
                                        <p:tgtEl>
                                          <p:spTgt spid="6"/>
                                        </p:tgtEl>
                                      </p:cBhvr>
                                    </p:animEffect>
                                    <p:set>
                                      <p:cBhvr>
                                        <p:cTn id="7" dur="1" fill="hold">
                                          <p:stCondLst>
                                            <p:cond delay="4999"/>
                                          </p:stCondLst>
                                        </p:cTn>
                                        <p:tgtEl>
                                          <p:spTgt spid="6"/>
                                        </p:tgtEl>
                                        <p:attrNameLst>
                                          <p:attrName>style.visibility</p:attrName>
                                        </p:attrNameLst>
                                      </p:cBhvr>
                                      <p:to>
                                        <p:strVal val="hidden"/>
                                      </p:to>
                                    </p:set>
                                  </p:childTnLst>
                                </p:cTn>
                              </p:par>
                              <p:par>
                                <p:cTn id="8" presetID="10" presetClass="entr" presetSubtype="0" repeatCount="indefinite" fill="hold" grpId="1" nodeType="withEffect">
                                  <p:stCondLst>
                                    <p:cond delay="0"/>
                                  </p:stCondLst>
                                  <p:endCondLst>
                                    <p:cond evt="onNext" delay="0">
                                      <p:tgtEl>
                                        <p:sldTgt/>
                                      </p:tgtEl>
                                    </p:cond>
                                  </p:end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20</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Dienstvereinbarungen</a:t>
            </a:r>
          </a:p>
        </p:txBody>
      </p:sp>
      <p:sp>
        <p:nvSpPr>
          <p:cNvPr id="6" name="Textfeld 5"/>
          <p:cNvSpPr txBox="1"/>
          <p:nvPr/>
        </p:nvSpPr>
        <p:spPr>
          <a:xfrm>
            <a:off x="147600" y="964097"/>
            <a:ext cx="8670045" cy="9741128"/>
          </a:xfrm>
          <a:prstGeom prst="rect">
            <a:avLst/>
          </a:prstGeom>
          <a:noFill/>
        </p:spPr>
        <p:txBody>
          <a:bodyPr wrap="square" rtlCol="0">
            <a:spAutoFit/>
          </a:bodyPr>
          <a:lstStyle/>
          <a:p>
            <a:pPr>
              <a:lnSpc>
                <a:spcPct val="150000"/>
              </a:lnSpc>
            </a:pPr>
            <a:r>
              <a:rPr lang="de-DE" sz="2200" b="1" u="sng" dirty="0" smtClean="0">
                <a:latin typeface="Arial" panose="020B0604020202020204" pitchFamily="34" charset="0"/>
                <a:cs typeface="Arial" panose="020B0604020202020204" pitchFamily="34" charset="0"/>
              </a:rPr>
              <a:t>Dienstvereinbarung zur Teilnahme an Fortbildungsveranstaltungen</a:t>
            </a: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Erhaltungsqualifizierung</a:t>
            </a: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Förderungsfortbildung</a:t>
            </a: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Qualifizierung für andere Tätigkeiten</a:t>
            </a: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Wiedereinstiegsqualifizierung</a:t>
            </a:r>
          </a:p>
          <a:p>
            <a:pPr lvl="1">
              <a:lnSpc>
                <a:spcPct val="150000"/>
              </a:lnSpc>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a:latin typeface="Arial" panose="020B0604020202020204" pitchFamily="34" charset="0"/>
              <a:cs typeface="Arial" panose="020B0604020202020204" pitchFamily="34" charset="0"/>
            </a:endParaRPr>
          </a:p>
          <a:p>
            <a:pPr>
              <a:lnSpc>
                <a:spcPct val="150000"/>
              </a:lnSpc>
            </a:pPr>
            <a:r>
              <a:rPr lang="de-DE" sz="2200"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0807379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21</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Dienstvereinbarungen</a:t>
            </a:r>
          </a:p>
        </p:txBody>
      </p:sp>
      <p:sp>
        <p:nvSpPr>
          <p:cNvPr id="6" name="Textfeld 5"/>
          <p:cNvSpPr txBox="1"/>
          <p:nvPr/>
        </p:nvSpPr>
        <p:spPr>
          <a:xfrm>
            <a:off x="147600" y="1704833"/>
            <a:ext cx="8670045" cy="1107996"/>
          </a:xfrm>
          <a:prstGeom prst="rect">
            <a:avLst/>
          </a:prstGeom>
          <a:noFill/>
        </p:spPr>
        <p:txBody>
          <a:bodyPr wrap="square" rtlCol="0">
            <a:spAutoFit/>
          </a:bodyPr>
          <a:lstStyle/>
          <a:p>
            <a:pPr>
              <a:lnSpc>
                <a:spcPct val="150000"/>
              </a:lnSpc>
            </a:pPr>
            <a:endParaRPr lang="de-DE" sz="2200" dirty="0">
              <a:latin typeface="Arial" panose="020B0604020202020204" pitchFamily="34" charset="0"/>
              <a:cs typeface="Arial" panose="020B0604020202020204" pitchFamily="34" charset="0"/>
            </a:endParaRPr>
          </a:p>
          <a:p>
            <a:pPr>
              <a:lnSpc>
                <a:spcPct val="150000"/>
              </a:lnSpc>
            </a:pPr>
            <a:r>
              <a:rPr lang="de-DE" sz="2200" dirty="0" smtClean="0">
                <a:latin typeface="Arial" panose="020B0604020202020204" pitchFamily="34" charset="0"/>
                <a:cs typeface="Arial" panose="020B0604020202020204" pitchFamily="34" charset="0"/>
              </a:rPr>
              <a:t>	</a:t>
            </a:r>
          </a:p>
        </p:txBody>
      </p:sp>
      <p:sp>
        <p:nvSpPr>
          <p:cNvPr id="7" name="Textfeld 6"/>
          <p:cNvSpPr txBox="1"/>
          <p:nvPr/>
        </p:nvSpPr>
        <p:spPr>
          <a:xfrm>
            <a:off x="147600" y="696673"/>
            <a:ext cx="8771699" cy="830997"/>
          </a:xfrm>
          <a:prstGeom prst="rect">
            <a:avLst/>
          </a:prstGeom>
          <a:noFill/>
        </p:spPr>
        <p:txBody>
          <a:bodyPr wrap="square" rtlCol="0">
            <a:spAutoFit/>
          </a:bodyPr>
          <a:lstStyle/>
          <a:p>
            <a:pPr algn="r"/>
            <a:r>
              <a:rPr lang="de-DE" sz="4800" dirty="0" smtClean="0">
                <a:solidFill>
                  <a:schemeClr val="bg1">
                    <a:lumMod val="50000"/>
                  </a:schemeClr>
                </a:solidFill>
                <a:latin typeface="Arial" panose="020B0604020202020204" pitchFamily="34" charset="0"/>
                <a:cs typeface="Arial" panose="020B0604020202020204" pitchFamily="34" charset="0"/>
              </a:rPr>
              <a:t>Fortbildung</a:t>
            </a:r>
          </a:p>
        </p:txBody>
      </p:sp>
      <p:sp>
        <p:nvSpPr>
          <p:cNvPr id="8" name="Textfeld 7"/>
          <p:cNvSpPr txBox="1"/>
          <p:nvPr/>
        </p:nvSpPr>
        <p:spPr>
          <a:xfrm>
            <a:off x="147600" y="1527670"/>
            <a:ext cx="8670045" cy="2631490"/>
          </a:xfrm>
          <a:prstGeom prst="rect">
            <a:avLst/>
          </a:prstGeom>
          <a:noFill/>
        </p:spPr>
        <p:txBody>
          <a:bodyPr wrap="square" rtlCol="0">
            <a:spAutoFit/>
          </a:bodyPr>
          <a:lstStyle/>
          <a:p>
            <a:pPr>
              <a:lnSpc>
                <a:spcPct val="150000"/>
              </a:lnSpc>
            </a:pPr>
            <a:endParaRPr lang="de-DE" sz="2200" dirty="0" smtClean="0">
              <a:latin typeface="Arial" panose="020B0604020202020204" pitchFamily="34" charset="0"/>
              <a:cs typeface="Arial" panose="020B0604020202020204" pitchFamily="34" charset="0"/>
            </a:endParaRPr>
          </a:p>
          <a:p>
            <a:pPr>
              <a:lnSpc>
                <a:spcPct val="150000"/>
              </a:lnSpc>
            </a:pPr>
            <a:r>
              <a:rPr lang="de-DE" sz="2200" dirty="0" smtClean="0">
                <a:latin typeface="Arial" panose="020B0604020202020204" pitchFamily="34" charset="0"/>
                <a:cs typeface="Arial" panose="020B0604020202020204" pitchFamily="34" charset="0"/>
              </a:rPr>
              <a:t>Allen Beschäftigten der HSD steht die Teilnahme an Fortbildungsveranstaltungen offen.</a:t>
            </a:r>
          </a:p>
          <a:p>
            <a:pPr>
              <a:lnSpc>
                <a:spcPct val="150000"/>
              </a:lnSpc>
            </a:pPr>
            <a:endParaRPr lang="de-DE" sz="2200" dirty="0">
              <a:latin typeface="Arial" panose="020B0604020202020204" pitchFamily="34" charset="0"/>
              <a:cs typeface="Arial" panose="020B0604020202020204" pitchFamily="34" charset="0"/>
            </a:endParaRPr>
          </a:p>
          <a:p>
            <a:pPr>
              <a:lnSpc>
                <a:spcPct val="150000"/>
              </a:lnSpc>
            </a:pPr>
            <a:r>
              <a:rPr lang="de-DE" sz="2200"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1355673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22</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Dienstvereinbarungen</a:t>
            </a:r>
          </a:p>
        </p:txBody>
      </p:sp>
      <p:sp>
        <p:nvSpPr>
          <p:cNvPr id="6" name="Textfeld 5"/>
          <p:cNvSpPr txBox="1"/>
          <p:nvPr/>
        </p:nvSpPr>
        <p:spPr>
          <a:xfrm>
            <a:off x="147600" y="1704833"/>
            <a:ext cx="8670045" cy="1107996"/>
          </a:xfrm>
          <a:prstGeom prst="rect">
            <a:avLst/>
          </a:prstGeom>
          <a:noFill/>
        </p:spPr>
        <p:txBody>
          <a:bodyPr wrap="square" rtlCol="0">
            <a:spAutoFit/>
          </a:bodyPr>
          <a:lstStyle/>
          <a:p>
            <a:pPr>
              <a:lnSpc>
                <a:spcPct val="150000"/>
              </a:lnSpc>
            </a:pPr>
            <a:endParaRPr lang="de-DE" sz="2200" dirty="0">
              <a:latin typeface="Arial" panose="020B0604020202020204" pitchFamily="34" charset="0"/>
              <a:cs typeface="Arial" panose="020B0604020202020204" pitchFamily="34" charset="0"/>
            </a:endParaRPr>
          </a:p>
          <a:p>
            <a:pPr>
              <a:lnSpc>
                <a:spcPct val="150000"/>
              </a:lnSpc>
            </a:pPr>
            <a:r>
              <a:rPr lang="de-DE" sz="2200" dirty="0" smtClean="0">
                <a:latin typeface="Arial" panose="020B0604020202020204" pitchFamily="34" charset="0"/>
                <a:cs typeface="Arial" panose="020B0604020202020204" pitchFamily="34" charset="0"/>
              </a:rPr>
              <a:t>	</a:t>
            </a:r>
          </a:p>
        </p:txBody>
      </p:sp>
      <p:sp>
        <p:nvSpPr>
          <p:cNvPr id="7" name="Textfeld 6"/>
          <p:cNvSpPr txBox="1"/>
          <p:nvPr/>
        </p:nvSpPr>
        <p:spPr>
          <a:xfrm>
            <a:off x="147600" y="696673"/>
            <a:ext cx="8771699" cy="830997"/>
          </a:xfrm>
          <a:prstGeom prst="rect">
            <a:avLst/>
          </a:prstGeom>
          <a:noFill/>
        </p:spPr>
        <p:txBody>
          <a:bodyPr wrap="square" rtlCol="0">
            <a:spAutoFit/>
          </a:bodyPr>
          <a:lstStyle/>
          <a:p>
            <a:pPr algn="r"/>
            <a:r>
              <a:rPr lang="de-DE" sz="4800" dirty="0" smtClean="0">
                <a:solidFill>
                  <a:schemeClr val="bg1">
                    <a:lumMod val="50000"/>
                  </a:schemeClr>
                </a:solidFill>
                <a:latin typeface="Arial" panose="020B0604020202020204" pitchFamily="34" charset="0"/>
                <a:cs typeface="Arial" panose="020B0604020202020204" pitchFamily="34" charset="0"/>
              </a:rPr>
              <a:t>Fortbildung</a:t>
            </a:r>
          </a:p>
        </p:txBody>
      </p:sp>
      <p:sp>
        <p:nvSpPr>
          <p:cNvPr id="8" name="Textfeld 7"/>
          <p:cNvSpPr txBox="1"/>
          <p:nvPr/>
        </p:nvSpPr>
        <p:spPr>
          <a:xfrm>
            <a:off x="147600" y="1527670"/>
            <a:ext cx="8670045" cy="1615827"/>
          </a:xfrm>
          <a:prstGeom prst="rect">
            <a:avLst/>
          </a:prstGeom>
          <a:noFill/>
        </p:spPr>
        <p:txBody>
          <a:bodyPr wrap="square" rtlCol="0">
            <a:spAutoFit/>
          </a:bodyPr>
          <a:lstStyle/>
          <a:p>
            <a:pPr>
              <a:lnSpc>
                <a:spcPct val="150000"/>
              </a:lnSpc>
            </a:pP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a:latin typeface="Arial" panose="020B0604020202020204" pitchFamily="34" charset="0"/>
              <a:cs typeface="Arial" panose="020B0604020202020204" pitchFamily="34" charset="0"/>
            </a:endParaRPr>
          </a:p>
          <a:p>
            <a:pPr>
              <a:lnSpc>
                <a:spcPct val="150000"/>
              </a:lnSpc>
            </a:pPr>
            <a:r>
              <a:rPr lang="de-DE" sz="2200" dirty="0" smtClean="0">
                <a:latin typeface="Arial" panose="020B0604020202020204" pitchFamily="34" charset="0"/>
                <a:cs typeface="Arial" panose="020B0604020202020204" pitchFamily="34" charset="0"/>
              </a:rPr>
              <a:t>	</a:t>
            </a:r>
          </a:p>
        </p:txBody>
      </p:sp>
      <p:sp>
        <p:nvSpPr>
          <p:cNvPr id="9" name="Textfeld 8"/>
          <p:cNvSpPr txBox="1"/>
          <p:nvPr/>
        </p:nvSpPr>
        <p:spPr>
          <a:xfrm>
            <a:off x="147599" y="1704833"/>
            <a:ext cx="8670045" cy="3739485"/>
          </a:xfrm>
          <a:prstGeom prst="rect">
            <a:avLst/>
          </a:prstGeom>
          <a:noFill/>
        </p:spPr>
        <p:txBody>
          <a:bodyPr wrap="square" rtlCol="0">
            <a:spAutoFit/>
          </a:bodyPr>
          <a:lstStyle/>
          <a:p>
            <a:pPr>
              <a:lnSpc>
                <a:spcPct val="150000"/>
              </a:lnSpc>
            </a:pPr>
            <a:r>
              <a:rPr lang="de-DE" sz="2200" dirty="0">
                <a:latin typeface="Arial" panose="020B0604020202020204" pitchFamily="34" charset="0"/>
                <a:cs typeface="Arial" panose="020B0604020202020204" pitchFamily="34" charset="0"/>
              </a:rPr>
              <a:t>Anmelde / Genehmigungsverfahren</a:t>
            </a: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Interne Veranstaltungen über den Workflow im »</a:t>
            </a:r>
            <a:r>
              <a:rPr lang="de-DE" sz="2400" dirty="0" smtClean="0"/>
              <a:t>Qualifizierungs- </a:t>
            </a:r>
            <a:r>
              <a:rPr lang="de-DE" sz="2400" dirty="0"/>
              <a:t>und </a:t>
            </a:r>
            <a:r>
              <a:rPr lang="de-DE" sz="2400" dirty="0" smtClean="0"/>
              <a:t>Weiterbildungsprogramm«</a:t>
            </a: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Externe Veranstaltungen „individuell“ bis zur Implementierung eines entsprechenden Workflows</a:t>
            </a:r>
            <a:endParaRPr lang="de-DE" sz="2200" dirty="0">
              <a:latin typeface="Arial" panose="020B0604020202020204" pitchFamily="34" charset="0"/>
              <a:cs typeface="Arial" panose="020B0604020202020204" pitchFamily="34" charset="0"/>
            </a:endParaRPr>
          </a:p>
          <a:p>
            <a:pPr>
              <a:lnSpc>
                <a:spcPct val="150000"/>
              </a:lnSpc>
            </a:pPr>
            <a:endParaRPr lang="de-DE" sz="2200" dirty="0">
              <a:latin typeface="Arial" panose="020B0604020202020204" pitchFamily="34" charset="0"/>
              <a:cs typeface="Arial" panose="020B0604020202020204" pitchFamily="34" charset="0"/>
            </a:endParaRPr>
          </a:p>
          <a:p>
            <a:pPr>
              <a:lnSpc>
                <a:spcPct val="150000"/>
              </a:lnSpc>
            </a:pPr>
            <a:r>
              <a:rPr lang="de-DE" sz="2200"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8262415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23</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Dienstvereinbarungen</a:t>
            </a:r>
          </a:p>
        </p:txBody>
      </p:sp>
      <p:sp>
        <p:nvSpPr>
          <p:cNvPr id="6" name="Textfeld 5"/>
          <p:cNvSpPr txBox="1"/>
          <p:nvPr/>
        </p:nvSpPr>
        <p:spPr>
          <a:xfrm>
            <a:off x="147600" y="1704833"/>
            <a:ext cx="8670045" cy="1107996"/>
          </a:xfrm>
          <a:prstGeom prst="rect">
            <a:avLst/>
          </a:prstGeom>
          <a:noFill/>
        </p:spPr>
        <p:txBody>
          <a:bodyPr wrap="square" rtlCol="0">
            <a:spAutoFit/>
          </a:bodyPr>
          <a:lstStyle/>
          <a:p>
            <a:pPr>
              <a:lnSpc>
                <a:spcPct val="150000"/>
              </a:lnSpc>
            </a:pPr>
            <a:endParaRPr lang="de-DE" sz="2200" dirty="0">
              <a:latin typeface="Arial" panose="020B0604020202020204" pitchFamily="34" charset="0"/>
              <a:cs typeface="Arial" panose="020B0604020202020204" pitchFamily="34" charset="0"/>
            </a:endParaRPr>
          </a:p>
          <a:p>
            <a:pPr>
              <a:lnSpc>
                <a:spcPct val="150000"/>
              </a:lnSpc>
            </a:pPr>
            <a:r>
              <a:rPr lang="de-DE" sz="2200" dirty="0" smtClean="0">
                <a:latin typeface="Arial" panose="020B0604020202020204" pitchFamily="34" charset="0"/>
                <a:cs typeface="Arial" panose="020B0604020202020204" pitchFamily="34" charset="0"/>
              </a:rPr>
              <a:t>	</a:t>
            </a:r>
          </a:p>
        </p:txBody>
      </p:sp>
      <p:sp>
        <p:nvSpPr>
          <p:cNvPr id="7" name="Textfeld 6"/>
          <p:cNvSpPr txBox="1"/>
          <p:nvPr/>
        </p:nvSpPr>
        <p:spPr>
          <a:xfrm>
            <a:off x="147600" y="696673"/>
            <a:ext cx="8771699" cy="830997"/>
          </a:xfrm>
          <a:prstGeom prst="rect">
            <a:avLst/>
          </a:prstGeom>
          <a:noFill/>
        </p:spPr>
        <p:txBody>
          <a:bodyPr wrap="square" rtlCol="0">
            <a:spAutoFit/>
          </a:bodyPr>
          <a:lstStyle/>
          <a:p>
            <a:pPr algn="r"/>
            <a:r>
              <a:rPr lang="de-DE" sz="4800" dirty="0" smtClean="0">
                <a:solidFill>
                  <a:schemeClr val="bg1">
                    <a:lumMod val="50000"/>
                  </a:schemeClr>
                </a:solidFill>
                <a:latin typeface="Arial" panose="020B0604020202020204" pitchFamily="34" charset="0"/>
                <a:cs typeface="Arial" panose="020B0604020202020204" pitchFamily="34" charset="0"/>
              </a:rPr>
              <a:t>Fortbildung</a:t>
            </a:r>
          </a:p>
        </p:txBody>
      </p:sp>
      <p:sp>
        <p:nvSpPr>
          <p:cNvPr id="8" name="Textfeld 7"/>
          <p:cNvSpPr txBox="1"/>
          <p:nvPr/>
        </p:nvSpPr>
        <p:spPr>
          <a:xfrm>
            <a:off x="147600" y="1527670"/>
            <a:ext cx="8670045" cy="1615827"/>
          </a:xfrm>
          <a:prstGeom prst="rect">
            <a:avLst/>
          </a:prstGeom>
          <a:noFill/>
        </p:spPr>
        <p:txBody>
          <a:bodyPr wrap="square" rtlCol="0">
            <a:spAutoFit/>
          </a:bodyPr>
          <a:lstStyle/>
          <a:p>
            <a:pPr>
              <a:lnSpc>
                <a:spcPct val="150000"/>
              </a:lnSpc>
            </a:pP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a:latin typeface="Arial" panose="020B0604020202020204" pitchFamily="34" charset="0"/>
              <a:cs typeface="Arial" panose="020B0604020202020204" pitchFamily="34" charset="0"/>
            </a:endParaRPr>
          </a:p>
          <a:p>
            <a:pPr>
              <a:lnSpc>
                <a:spcPct val="150000"/>
              </a:lnSpc>
            </a:pPr>
            <a:r>
              <a:rPr lang="de-DE" sz="2200" dirty="0" smtClean="0">
                <a:latin typeface="Arial" panose="020B0604020202020204" pitchFamily="34" charset="0"/>
                <a:cs typeface="Arial" panose="020B0604020202020204" pitchFamily="34" charset="0"/>
              </a:rPr>
              <a:t>	</a:t>
            </a:r>
          </a:p>
        </p:txBody>
      </p:sp>
      <p:sp>
        <p:nvSpPr>
          <p:cNvPr id="9" name="Textfeld 8"/>
          <p:cNvSpPr txBox="1"/>
          <p:nvPr/>
        </p:nvSpPr>
        <p:spPr>
          <a:xfrm>
            <a:off x="147599" y="1704833"/>
            <a:ext cx="8670045" cy="2631490"/>
          </a:xfrm>
          <a:prstGeom prst="rect">
            <a:avLst/>
          </a:prstGeom>
          <a:noFill/>
        </p:spPr>
        <p:txBody>
          <a:bodyPr wrap="square" rtlCol="0">
            <a:spAutoFit/>
          </a:bodyPr>
          <a:lstStyle/>
          <a:p>
            <a:pPr>
              <a:lnSpc>
                <a:spcPct val="150000"/>
              </a:lnSpc>
            </a:pPr>
            <a:r>
              <a:rPr lang="de-DE" sz="2200" dirty="0" smtClean="0">
                <a:latin typeface="Arial" panose="020B0604020202020204" pitchFamily="34" charset="0"/>
                <a:cs typeface="Arial" panose="020B0604020202020204" pitchFamily="34" charset="0"/>
              </a:rPr>
              <a:t>Kein Platz mehr frei?</a:t>
            </a: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Fortbildung zum gewünschten Ersatztermin erneut beantragen</a:t>
            </a: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Prioritätensetzung mit Beteiligung des PR</a:t>
            </a:r>
            <a:endParaRPr lang="de-DE" sz="2200" dirty="0">
              <a:latin typeface="Arial" panose="020B0604020202020204" pitchFamily="34" charset="0"/>
              <a:cs typeface="Arial" panose="020B0604020202020204" pitchFamily="34" charset="0"/>
            </a:endParaRPr>
          </a:p>
          <a:p>
            <a:pPr>
              <a:lnSpc>
                <a:spcPct val="150000"/>
              </a:lnSpc>
            </a:pPr>
            <a:endParaRPr lang="de-DE" sz="2200" dirty="0">
              <a:latin typeface="Arial" panose="020B0604020202020204" pitchFamily="34" charset="0"/>
              <a:cs typeface="Arial" panose="020B0604020202020204" pitchFamily="34" charset="0"/>
            </a:endParaRPr>
          </a:p>
          <a:p>
            <a:pPr>
              <a:lnSpc>
                <a:spcPct val="150000"/>
              </a:lnSpc>
            </a:pPr>
            <a:r>
              <a:rPr lang="de-DE" sz="2200"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632673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24</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Dienstvereinbarungen</a:t>
            </a:r>
          </a:p>
        </p:txBody>
      </p:sp>
      <p:sp>
        <p:nvSpPr>
          <p:cNvPr id="6" name="Textfeld 5"/>
          <p:cNvSpPr txBox="1"/>
          <p:nvPr/>
        </p:nvSpPr>
        <p:spPr>
          <a:xfrm>
            <a:off x="147600" y="1704833"/>
            <a:ext cx="8670045" cy="1107996"/>
          </a:xfrm>
          <a:prstGeom prst="rect">
            <a:avLst/>
          </a:prstGeom>
          <a:noFill/>
        </p:spPr>
        <p:txBody>
          <a:bodyPr wrap="square" rtlCol="0">
            <a:spAutoFit/>
          </a:bodyPr>
          <a:lstStyle/>
          <a:p>
            <a:pPr>
              <a:lnSpc>
                <a:spcPct val="150000"/>
              </a:lnSpc>
            </a:pPr>
            <a:endParaRPr lang="de-DE" sz="2200" dirty="0">
              <a:latin typeface="Arial" panose="020B0604020202020204" pitchFamily="34" charset="0"/>
              <a:cs typeface="Arial" panose="020B0604020202020204" pitchFamily="34" charset="0"/>
            </a:endParaRPr>
          </a:p>
          <a:p>
            <a:pPr>
              <a:lnSpc>
                <a:spcPct val="150000"/>
              </a:lnSpc>
            </a:pPr>
            <a:r>
              <a:rPr lang="de-DE" sz="2200" dirty="0" smtClean="0">
                <a:latin typeface="Arial" panose="020B0604020202020204" pitchFamily="34" charset="0"/>
                <a:cs typeface="Arial" panose="020B0604020202020204" pitchFamily="34" charset="0"/>
              </a:rPr>
              <a:t>	</a:t>
            </a:r>
          </a:p>
        </p:txBody>
      </p:sp>
      <p:sp>
        <p:nvSpPr>
          <p:cNvPr id="7" name="Textfeld 6"/>
          <p:cNvSpPr txBox="1"/>
          <p:nvPr/>
        </p:nvSpPr>
        <p:spPr>
          <a:xfrm>
            <a:off x="147600" y="696673"/>
            <a:ext cx="8771699" cy="830997"/>
          </a:xfrm>
          <a:prstGeom prst="rect">
            <a:avLst/>
          </a:prstGeom>
          <a:noFill/>
        </p:spPr>
        <p:txBody>
          <a:bodyPr wrap="square" rtlCol="0">
            <a:spAutoFit/>
          </a:bodyPr>
          <a:lstStyle/>
          <a:p>
            <a:pPr algn="r"/>
            <a:r>
              <a:rPr lang="de-DE" sz="4800" dirty="0" smtClean="0">
                <a:solidFill>
                  <a:schemeClr val="bg1">
                    <a:lumMod val="50000"/>
                  </a:schemeClr>
                </a:solidFill>
                <a:latin typeface="Arial" panose="020B0604020202020204" pitchFamily="34" charset="0"/>
                <a:cs typeface="Arial" panose="020B0604020202020204" pitchFamily="34" charset="0"/>
              </a:rPr>
              <a:t>Fortbildung</a:t>
            </a:r>
          </a:p>
        </p:txBody>
      </p:sp>
      <p:sp>
        <p:nvSpPr>
          <p:cNvPr id="8" name="Textfeld 7"/>
          <p:cNvSpPr txBox="1"/>
          <p:nvPr/>
        </p:nvSpPr>
        <p:spPr>
          <a:xfrm>
            <a:off x="147600" y="1527670"/>
            <a:ext cx="8670045" cy="1615827"/>
          </a:xfrm>
          <a:prstGeom prst="rect">
            <a:avLst/>
          </a:prstGeom>
          <a:noFill/>
        </p:spPr>
        <p:txBody>
          <a:bodyPr wrap="square" rtlCol="0">
            <a:spAutoFit/>
          </a:bodyPr>
          <a:lstStyle/>
          <a:p>
            <a:pPr>
              <a:lnSpc>
                <a:spcPct val="150000"/>
              </a:lnSpc>
            </a:pP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a:latin typeface="Arial" panose="020B0604020202020204" pitchFamily="34" charset="0"/>
              <a:cs typeface="Arial" panose="020B0604020202020204" pitchFamily="34" charset="0"/>
            </a:endParaRPr>
          </a:p>
          <a:p>
            <a:pPr>
              <a:lnSpc>
                <a:spcPct val="150000"/>
              </a:lnSpc>
            </a:pPr>
            <a:r>
              <a:rPr lang="de-DE" sz="2200" dirty="0" smtClean="0">
                <a:latin typeface="Arial" panose="020B0604020202020204" pitchFamily="34" charset="0"/>
                <a:cs typeface="Arial" panose="020B0604020202020204" pitchFamily="34" charset="0"/>
              </a:rPr>
              <a:t>	</a:t>
            </a:r>
          </a:p>
        </p:txBody>
      </p:sp>
      <p:sp>
        <p:nvSpPr>
          <p:cNvPr id="9" name="Textfeld 8"/>
          <p:cNvSpPr txBox="1"/>
          <p:nvPr/>
        </p:nvSpPr>
        <p:spPr>
          <a:xfrm>
            <a:off x="147599" y="1704833"/>
            <a:ext cx="8670045" cy="4154984"/>
          </a:xfrm>
          <a:prstGeom prst="rect">
            <a:avLst/>
          </a:prstGeom>
          <a:noFill/>
        </p:spPr>
        <p:txBody>
          <a:bodyPr wrap="square" rtlCol="0">
            <a:spAutoFit/>
          </a:bodyPr>
          <a:lstStyle/>
          <a:p>
            <a:pPr>
              <a:lnSpc>
                <a:spcPct val="150000"/>
              </a:lnSpc>
            </a:pPr>
            <a:r>
              <a:rPr lang="de-DE" sz="2200" dirty="0" smtClean="0">
                <a:latin typeface="Arial" panose="020B0604020202020204" pitchFamily="34" charset="0"/>
                <a:cs typeface="Arial" panose="020B0604020202020204" pitchFamily="34" charset="0"/>
              </a:rPr>
              <a:t>Kein Genehmigung?</a:t>
            </a: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Steht die Genehmigung noch aus, so erkundigt sich die Fortbildungsbeauftragte Nicole Krause beim </a:t>
            </a:r>
            <a:r>
              <a:rPr lang="de-DE" sz="2200" dirty="0" err="1" smtClean="0">
                <a:latin typeface="Arial" panose="020B0604020202020204" pitchFamily="34" charset="0"/>
                <a:cs typeface="Arial" panose="020B0604020202020204" pitchFamily="34" charset="0"/>
              </a:rPr>
              <a:t>Genehmiger</a:t>
            </a:r>
            <a:r>
              <a:rPr lang="de-DE" sz="2200" dirty="0" smtClean="0">
                <a:latin typeface="Arial" panose="020B0604020202020204" pitchFamily="34" charset="0"/>
                <a:cs typeface="Arial" panose="020B0604020202020204" pitchFamily="34" charset="0"/>
              </a:rPr>
              <a:t> (Vorgesetzten) nach den Sachstand</a:t>
            </a: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Soll die Fortbildung nicht genehmigt werden, so erfolgt die Beteiligung des PR unter Benennung der Ablehnungsgründe</a:t>
            </a:r>
            <a:endParaRPr lang="de-DE" sz="2200" dirty="0">
              <a:latin typeface="Arial" panose="020B0604020202020204" pitchFamily="34" charset="0"/>
              <a:cs typeface="Arial" panose="020B0604020202020204" pitchFamily="34" charset="0"/>
            </a:endParaRPr>
          </a:p>
          <a:p>
            <a:pPr>
              <a:lnSpc>
                <a:spcPct val="150000"/>
              </a:lnSpc>
            </a:pPr>
            <a:endParaRPr lang="de-DE" sz="2200" dirty="0">
              <a:latin typeface="Arial" panose="020B0604020202020204" pitchFamily="34" charset="0"/>
              <a:cs typeface="Arial" panose="020B0604020202020204" pitchFamily="34" charset="0"/>
            </a:endParaRPr>
          </a:p>
          <a:p>
            <a:pPr>
              <a:lnSpc>
                <a:spcPct val="150000"/>
              </a:lnSpc>
            </a:pPr>
            <a:r>
              <a:rPr lang="de-DE" sz="2200"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3840502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25</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r>
              <a:rPr lang="de-DE" sz="4800" dirty="0" smtClean="0">
                <a:latin typeface="HSD Sans"/>
                <a:cs typeface="HSD Sans"/>
              </a:rPr>
              <a:t>Dienstvereinbarungen</a:t>
            </a:r>
          </a:p>
        </p:txBody>
      </p:sp>
      <p:sp>
        <p:nvSpPr>
          <p:cNvPr id="6" name="Textfeld 5"/>
          <p:cNvSpPr txBox="1"/>
          <p:nvPr/>
        </p:nvSpPr>
        <p:spPr>
          <a:xfrm>
            <a:off x="147600" y="964097"/>
            <a:ext cx="8670045" cy="4154984"/>
          </a:xfrm>
          <a:prstGeom prst="rect">
            <a:avLst/>
          </a:prstGeom>
          <a:noFill/>
        </p:spPr>
        <p:txBody>
          <a:bodyPr wrap="square" rtlCol="0">
            <a:spAutoFit/>
          </a:bodyPr>
          <a:lstStyle/>
          <a:p>
            <a:pPr>
              <a:lnSpc>
                <a:spcPct val="150000"/>
              </a:lnSpc>
            </a:pPr>
            <a:r>
              <a:rPr lang="de-DE" sz="2200" b="1" u="sng" dirty="0">
                <a:latin typeface="Arial" panose="020B0604020202020204" pitchFamily="34" charset="0"/>
                <a:cs typeface="Arial" panose="020B0604020202020204" pitchFamily="34" charset="0"/>
              </a:rPr>
              <a:t>IT - </a:t>
            </a:r>
            <a:r>
              <a:rPr lang="de-DE" sz="2200" b="1" u="sng" dirty="0" smtClean="0">
                <a:latin typeface="Arial" panose="020B0604020202020204" pitchFamily="34" charset="0"/>
                <a:cs typeface="Arial" panose="020B0604020202020204" pitchFamily="34" charset="0"/>
              </a:rPr>
              <a:t>Dienstvereinbarung:</a:t>
            </a:r>
            <a:endParaRPr lang="de-DE" sz="2200" b="1" u="sng"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Gilt für alle Beschäftigten der HSD, die IT-Systeme oder Bildschirmgeräte nutzen oder deren personenbezogene Daten automatisiert verarbeitet werden</a:t>
            </a: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r>
              <a:rPr lang="de-DE" sz="2200" dirty="0">
                <a:latin typeface="Arial" panose="020B0604020202020204" pitchFamily="34" charset="0"/>
                <a:cs typeface="Arial" panose="020B0604020202020204" pitchFamily="34" charset="0"/>
              </a:rPr>
              <a:t>Vereinbarung betrifft auch die Planung, Einführung, Anwendung und Veränderung von IT-Verfahren </a:t>
            </a:r>
          </a:p>
        </p:txBody>
      </p:sp>
    </p:spTree>
    <p:extLst>
      <p:ext uri="{BB962C8B-B14F-4D97-AF65-F5344CB8AC3E}">
        <p14:creationId xmlns:p14="http://schemas.microsoft.com/office/powerpoint/2010/main" val="19615166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26</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r>
              <a:rPr lang="de-DE" sz="4800" dirty="0" smtClean="0">
                <a:latin typeface="HSD Sans"/>
                <a:cs typeface="HSD Sans"/>
              </a:rPr>
              <a:t>Dienstvereinbarungen</a:t>
            </a:r>
          </a:p>
        </p:txBody>
      </p:sp>
      <p:sp>
        <p:nvSpPr>
          <p:cNvPr id="6" name="Textfeld 5"/>
          <p:cNvSpPr txBox="1"/>
          <p:nvPr/>
        </p:nvSpPr>
        <p:spPr>
          <a:xfrm>
            <a:off x="147600" y="1775864"/>
            <a:ext cx="8670045" cy="4154984"/>
          </a:xfrm>
          <a:prstGeom prst="rect">
            <a:avLst/>
          </a:prstGeom>
          <a:noFill/>
        </p:spPr>
        <p:txBody>
          <a:bodyPr wrap="square" rtlCol="0">
            <a:spAutoFit/>
          </a:bodyPr>
          <a:lstStyle/>
          <a:p>
            <a:pPr marL="342900" indent="-342900">
              <a:lnSpc>
                <a:spcPct val="150000"/>
              </a:lnSpc>
              <a:buFontTx/>
              <a:buChar char="-"/>
            </a:pPr>
            <a:r>
              <a:rPr lang="de-DE" sz="2200" dirty="0">
                <a:latin typeface="Arial" panose="020B0604020202020204" pitchFamily="34" charset="0"/>
                <a:cs typeface="Arial" panose="020B0604020202020204" pitchFamily="34" charset="0"/>
              </a:rPr>
              <a:t>Leistungs- und Verhaltenskontrolle ist ausgeschlossen, wenn nichts anderes vereinbart wurde</a:t>
            </a: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Einsichtnahme </a:t>
            </a:r>
            <a:r>
              <a:rPr lang="de-DE" sz="2200" dirty="0">
                <a:latin typeface="Arial" panose="020B0604020202020204" pitchFamily="34" charset="0"/>
                <a:cs typeface="Arial" panose="020B0604020202020204" pitchFamily="34" charset="0"/>
              </a:rPr>
              <a:t>von Vorgesetzten in Datenbestände richtet sich nach dem Grundsatz der aufgaben- und zuständigkeits-bezogenen Berechtigung.</a:t>
            </a:r>
          </a:p>
          <a:p>
            <a:pPr marL="800100" lvl="1" indent="-342900">
              <a:lnSpc>
                <a:spcPct val="150000"/>
              </a:lnSpc>
              <a:buFontTx/>
              <a:buChar char="-"/>
            </a:pPr>
            <a:r>
              <a:rPr lang="de-DE" sz="2200" dirty="0" smtClean="0">
                <a:latin typeface="Arial" panose="020B0604020202020204" pitchFamily="34" charset="0"/>
                <a:cs typeface="Arial" panose="020B0604020202020204" pitchFamily="34" charset="0"/>
              </a:rPr>
              <a:t>Gilt </a:t>
            </a:r>
            <a:r>
              <a:rPr lang="de-DE" sz="2200" dirty="0">
                <a:latin typeface="Arial" panose="020B0604020202020204" pitchFamily="34" charset="0"/>
                <a:cs typeface="Arial" panose="020B0604020202020204" pitchFamily="34" charset="0"/>
              </a:rPr>
              <a:t>nicht, wenn Tatsachen bekannt werden, die den Verdacht einer Dienst- bzw. Arbeitspflichtverletzung rechtfertigen. </a:t>
            </a:r>
            <a:endParaRPr lang="de-DE" sz="2200" dirty="0" smtClean="0">
              <a:latin typeface="Arial" panose="020B0604020202020204" pitchFamily="34" charset="0"/>
              <a:cs typeface="Arial" panose="020B0604020202020204" pitchFamily="34" charset="0"/>
            </a:endParaRPr>
          </a:p>
        </p:txBody>
      </p:sp>
      <p:sp>
        <p:nvSpPr>
          <p:cNvPr id="7" name="Textfeld 6"/>
          <p:cNvSpPr txBox="1"/>
          <p:nvPr/>
        </p:nvSpPr>
        <p:spPr>
          <a:xfrm>
            <a:off x="147600" y="696673"/>
            <a:ext cx="8771699" cy="830997"/>
          </a:xfrm>
          <a:prstGeom prst="rect">
            <a:avLst/>
          </a:prstGeom>
          <a:noFill/>
        </p:spPr>
        <p:txBody>
          <a:bodyPr wrap="square" rtlCol="0">
            <a:spAutoFit/>
          </a:bodyPr>
          <a:lstStyle/>
          <a:p>
            <a:pPr algn="r"/>
            <a:r>
              <a:rPr lang="de-DE" sz="4800" dirty="0" smtClean="0">
                <a:solidFill>
                  <a:schemeClr val="bg1">
                    <a:lumMod val="50000"/>
                  </a:schemeClr>
                </a:solidFill>
                <a:latin typeface="Arial" panose="020B0604020202020204" pitchFamily="34" charset="0"/>
                <a:cs typeface="Arial" panose="020B0604020202020204" pitchFamily="34" charset="0"/>
              </a:rPr>
              <a:t>IT-DV</a:t>
            </a:r>
            <a:endParaRPr lang="de-DE" sz="4800" dirty="0" smtClean="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45235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27</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r>
              <a:rPr lang="de-DE" sz="4800" dirty="0" smtClean="0">
                <a:latin typeface="HSD Sans"/>
                <a:cs typeface="HSD Sans"/>
              </a:rPr>
              <a:t>Dienstvereinbarungen</a:t>
            </a:r>
          </a:p>
        </p:txBody>
      </p:sp>
      <p:sp>
        <p:nvSpPr>
          <p:cNvPr id="6" name="Textfeld 5"/>
          <p:cNvSpPr txBox="1"/>
          <p:nvPr/>
        </p:nvSpPr>
        <p:spPr>
          <a:xfrm>
            <a:off x="147600" y="1915815"/>
            <a:ext cx="8670045" cy="4154984"/>
          </a:xfrm>
          <a:prstGeom prst="rect">
            <a:avLst/>
          </a:prstGeom>
          <a:noFill/>
        </p:spPr>
        <p:txBody>
          <a:bodyPr wrap="square" rtlCol="0">
            <a:spAutoFit/>
          </a:bodyPr>
          <a:lstStyle/>
          <a:p>
            <a:pPr marL="342900" indent="-342900">
              <a:lnSpc>
                <a:spcPct val="150000"/>
              </a:lnSpc>
              <a:buFontTx/>
              <a:buChar char="-"/>
            </a:pPr>
            <a:r>
              <a:rPr lang="de-DE" sz="2200" dirty="0">
                <a:latin typeface="Arial" panose="020B0604020202020204" pitchFamily="34" charset="0"/>
                <a:cs typeface="Arial" panose="020B0604020202020204" pitchFamily="34" charset="0"/>
              </a:rPr>
              <a:t>IT als Werkzeug zur produktiveren Durchführung der Arbeit und als Medium für eine bessere Zusammenarbeit</a:t>
            </a: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Arbeit </a:t>
            </a:r>
            <a:r>
              <a:rPr lang="de-DE" sz="2200" dirty="0">
                <a:latin typeface="Arial" panose="020B0604020202020204" pitchFamily="34" charset="0"/>
                <a:cs typeface="Arial" panose="020B0604020202020204" pitchFamily="34" charset="0"/>
              </a:rPr>
              <a:t>menschengerecht unter der Beachtung entsprechender Normen gestalten</a:t>
            </a: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Schutz </a:t>
            </a:r>
            <a:r>
              <a:rPr lang="de-DE" sz="2200" dirty="0">
                <a:latin typeface="Arial" panose="020B0604020202020204" pitchFamily="34" charset="0"/>
                <a:cs typeface="Arial" panose="020B0604020202020204" pitchFamily="34" charset="0"/>
              </a:rPr>
              <a:t>der personenbezogenen Daten der Beschäftigten </a:t>
            </a:r>
            <a:r>
              <a:rPr lang="de-DE" sz="2200" dirty="0" smtClean="0">
                <a:latin typeface="Arial" panose="020B0604020202020204" pitchFamily="34" charset="0"/>
                <a:cs typeface="Arial" panose="020B0604020202020204" pitchFamily="34" charset="0"/>
              </a:rPr>
              <a:t>gewährleisten</a:t>
            </a:r>
            <a:endParaRPr lang="de-DE" sz="2200" dirty="0">
              <a:latin typeface="Arial" panose="020B0604020202020204" pitchFamily="34" charset="0"/>
              <a:cs typeface="Arial" panose="020B0604020202020204" pitchFamily="34" charset="0"/>
            </a:endParaRPr>
          </a:p>
        </p:txBody>
      </p:sp>
      <p:sp>
        <p:nvSpPr>
          <p:cNvPr id="7" name="Textfeld 6"/>
          <p:cNvSpPr txBox="1"/>
          <p:nvPr/>
        </p:nvSpPr>
        <p:spPr>
          <a:xfrm>
            <a:off x="147600" y="696673"/>
            <a:ext cx="8771699" cy="830997"/>
          </a:xfrm>
          <a:prstGeom prst="rect">
            <a:avLst/>
          </a:prstGeom>
          <a:noFill/>
        </p:spPr>
        <p:txBody>
          <a:bodyPr wrap="square" rtlCol="0">
            <a:spAutoFit/>
          </a:bodyPr>
          <a:lstStyle/>
          <a:p>
            <a:pPr algn="r"/>
            <a:r>
              <a:rPr lang="de-DE" sz="4800" dirty="0" smtClean="0">
                <a:solidFill>
                  <a:schemeClr val="bg1">
                    <a:lumMod val="50000"/>
                  </a:schemeClr>
                </a:solidFill>
                <a:latin typeface="Arial" panose="020B0604020202020204" pitchFamily="34" charset="0"/>
                <a:cs typeface="Arial" panose="020B0604020202020204" pitchFamily="34" charset="0"/>
              </a:rPr>
              <a:t>IT-DV</a:t>
            </a:r>
            <a:endParaRPr lang="de-DE" sz="4800" dirty="0" smtClean="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92691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28</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r>
              <a:rPr lang="de-DE" sz="4800" dirty="0" smtClean="0">
                <a:latin typeface="HSD Sans"/>
                <a:cs typeface="HSD Sans"/>
              </a:rPr>
              <a:t>Dienstvereinbarungen</a:t>
            </a:r>
          </a:p>
        </p:txBody>
      </p:sp>
      <p:sp>
        <p:nvSpPr>
          <p:cNvPr id="6" name="Textfeld 5"/>
          <p:cNvSpPr txBox="1"/>
          <p:nvPr/>
        </p:nvSpPr>
        <p:spPr>
          <a:xfrm>
            <a:off x="147600" y="1953141"/>
            <a:ext cx="8670045" cy="3739485"/>
          </a:xfrm>
          <a:prstGeom prst="rect">
            <a:avLst/>
          </a:prstGeom>
          <a:noFill/>
        </p:spPr>
        <p:txBody>
          <a:bodyPr wrap="square" rtlCol="0">
            <a:spAutoFit/>
          </a:bodyPr>
          <a:lstStyle/>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MA </a:t>
            </a:r>
            <a:r>
              <a:rPr lang="de-DE" sz="2200" dirty="0">
                <a:latin typeface="Arial" panose="020B0604020202020204" pitchFamily="34" charset="0"/>
                <a:cs typeface="Arial" panose="020B0604020202020204" pitchFamily="34" charset="0"/>
              </a:rPr>
              <a:t>vor physischer und psychischer Überforderung schützen sowie durch hinreichende Einweisung, Betreuung und Fortbildung unterstützen</a:t>
            </a:r>
          </a:p>
          <a:p>
            <a:pPr marL="342900" indent="-342900">
              <a:lnSpc>
                <a:spcPct val="150000"/>
              </a:lnSpc>
              <a:buFont typeface="Symbol" panose="05050102010706020507" pitchFamily="18" charset="2"/>
              <a:buChar char="-"/>
            </a:pPr>
            <a:endParaRPr lang="de-DE" sz="2400" dirty="0" smtClean="0"/>
          </a:p>
          <a:p>
            <a:pPr marL="342900" indent="-342900">
              <a:lnSpc>
                <a:spcPct val="150000"/>
              </a:lnSpc>
              <a:buFontTx/>
              <a:buChar char="-"/>
            </a:pPr>
            <a:r>
              <a:rPr lang="de-DE" sz="2200" dirty="0">
                <a:latin typeface="Arial" panose="020B0604020202020204" pitchFamily="34" charset="0"/>
                <a:cs typeface="Arial" panose="020B0604020202020204" pitchFamily="34" charset="0"/>
              </a:rPr>
              <a:t>Konkretisierung des LPVG (</a:t>
            </a:r>
            <a:r>
              <a:rPr lang="de-DE" sz="2200" dirty="0" smtClean="0">
                <a:latin typeface="Arial" panose="020B0604020202020204" pitchFamily="34" charset="0"/>
                <a:cs typeface="Arial" panose="020B0604020202020204" pitchFamily="34" charset="0"/>
              </a:rPr>
              <a:t>z.B</a:t>
            </a:r>
            <a:r>
              <a:rPr lang="de-DE" sz="2200" dirty="0">
                <a:latin typeface="Arial" panose="020B0604020202020204" pitchFamily="34" charset="0"/>
                <a:cs typeface="Arial" panose="020B0604020202020204" pitchFamily="34" charset="0"/>
              </a:rPr>
              <a:t>. die PR-Beteiligung vor Beginn des Einsatzes von IT-Systemen und in allen Phasen der </a:t>
            </a:r>
            <a:r>
              <a:rPr lang="de-DE" sz="2200" dirty="0" smtClean="0">
                <a:latin typeface="Arial" panose="020B0604020202020204" pitchFamily="34" charset="0"/>
                <a:cs typeface="Arial" panose="020B0604020202020204" pitchFamily="34" charset="0"/>
              </a:rPr>
              <a:t>Planung)</a:t>
            </a:r>
            <a:r>
              <a:rPr lang="de-DE" sz="2400" dirty="0" smtClean="0">
                <a:latin typeface="Arial" panose="020B0604020202020204" pitchFamily="34" charset="0"/>
                <a:cs typeface="Arial" panose="020B0604020202020204" pitchFamily="34" charset="0"/>
              </a:rPr>
              <a:t>	</a:t>
            </a:r>
          </a:p>
        </p:txBody>
      </p:sp>
      <p:sp>
        <p:nvSpPr>
          <p:cNvPr id="7" name="Textfeld 6"/>
          <p:cNvSpPr txBox="1"/>
          <p:nvPr/>
        </p:nvSpPr>
        <p:spPr>
          <a:xfrm>
            <a:off x="147600" y="696673"/>
            <a:ext cx="8771699" cy="830997"/>
          </a:xfrm>
          <a:prstGeom prst="rect">
            <a:avLst/>
          </a:prstGeom>
          <a:noFill/>
        </p:spPr>
        <p:txBody>
          <a:bodyPr wrap="square" rtlCol="0">
            <a:spAutoFit/>
          </a:bodyPr>
          <a:lstStyle/>
          <a:p>
            <a:pPr algn="r"/>
            <a:r>
              <a:rPr lang="de-DE" sz="4800" dirty="0" smtClean="0">
                <a:solidFill>
                  <a:schemeClr val="bg1">
                    <a:lumMod val="50000"/>
                  </a:schemeClr>
                </a:solidFill>
                <a:latin typeface="Arial" panose="020B0604020202020204" pitchFamily="34" charset="0"/>
                <a:cs typeface="Arial" panose="020B0604020202020204" pitchFamily="34" charset="0"/>
              </a:rPr>
              <a:t>IT-DV</a:t>
            </a:r>
            <a:endParaRPr lang="de-DE" sz="4800" dirty="0" smtClean="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06198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29</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r>
              <a:rPr lang="de-DE" sz="4800" dirty="0" smtClean="0">
                <a:latin typeface="HSD Sans"/>
                <a:cs typeface="HSD Sans"/>
              </a:rPr>
              <a:t>Dienstvereinbarungen</a:t>
            </a:r>
          </a:p>
        </p:txBody>
      </p:sp>
      <p:sp>
        <p:nvSpPr>
          <p:cNvPr id="6" name="Textfeld 5"/>
          <p:cNvSpPr txBox="1"/>
          <p:nvPr/>
        </p:nvSpPr>
        <p:spPr>
          <a:xfrm>
            <a:off x="147600" y="1953141"/>
            <a:ext cx="8670045" cy="4247317"/>
          </a:xfrm>
          <a:prstGeom prst="rect">
            <a:avLst/>
          </a:prstGeom>
          <a:noFill/>
        </p:spPr>
        <p:txBody>
          <a:bodyPr wrap="square" rtlCol="0">
            <a:spAutoFit/>
          </a:bodyPr>
          <a:lstStyle/>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Ausschließung betriebsbedingter Beendigungskündigungen infolge </a:t>
            </a:r>
            <a:r>
              <a:rPr lang="de-DE" sz="2200" dirty="0">
                <a:latin typeface="Arial" panose="020B0604020202020204" pitchFamily="34" charset="0"/>
                <a:cs typeface="Arial" panose="020B0604020202020204" pitchFamily="34" charset="0"/>
              </a:rPr>
              <a:t>von Einführung und Betrieb von Daten verarbeitenden Systemen sowie </a:t>
            </a:r>
            <a:r>
              <a:rPr lang="de-DE" sz="2200" dirty="0" smtClean="0">
                <a:latin typeface="Arial" panose="020B0604020202020204" pitchFamily="34" charset="0"/>
                <a:cs typeface="Arial" panose="020B0604020202020204" pitchFamily="34" charset="0"/>
              </a:rPr>
              <a:t>in Folge </a:t>
            </a:r>
            <a:r>
              <a:rPr lang="de-DE" sz="2200" dirty="0">
                <a:latin typeface="Arial" panose="020B0604020202020204" pitchFamily="34" charset="0"/>
                <a:cs typeface="Arial" panose="020B0604020202020204" pitchFamily="34" charset="0"/>
              </a:rPr>
              <a:t>von damit verbundenen Organisations- und </a:t>
            </a:r>
            <a:r>
              <a:rPr lang="de-DE" sz="2200" dirty="0" smtClean="0">
                <a:latin typeface="Arial" panose="020B0604020202020204" pitchFamily="34" charset="0"/>
                <a:cs typeface="Arial" panose="020B0604020202020204" pitchFamily="34" charset="0"/>
              </a:rPr>
              <a:t>Betriebsveränderungen.</a:t>
            </a:r>
          </a:p>
          <a:p>
            <a:pPr marL="342900" indent="-342900">
              <a:lnSpc>
                <a:spcPct val="150000"/>
              </a:lnSpc>
              <a:buFontTx/>
              <a:buChar char="-"/>
            </a:pPr>
            <a:endParaRPr lang="de-DE" sz="2400" dirty="0" smtClean="0"/>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Teilnahme der Beschäftigten an Maßnahmen zur Erhaltungsqualifizierung, Anpassungsqualifizierung und Höherqualifizierung</a:t>
            </a:r>
            <a:endParaRPr lang="de-DE" sz="2400" dirty="0" smtClean="0">
              <a:latin typeface="Arial" panose="020B0604020202020204" pitchFamily="34" charset="0"/>
              <a:cs typeface="Arial" panose="020B0604020202020204" pitchFamily="34" charset="0"/>
            </a:endParaRPr>
          </a:p>
        </p:txBody>
      </p:sp>
      <p:sp>
        <p:nvSpPr>
          <p:cNvPr id="7" name="Textfeld 6"/>
          <p:cNvSpPr txBox="1"/>
          <p:nvPr/>
        </p:nvSpPr>
        <p:spPr>
          <a:xfrm>
            <a:off x="147600" y="696673"/>
            <a:ext cx="8771699" cy="830997"/>
          </a:xfrm>
          <a:prstGeom prst="rect">
            <a:avLst/>
          </a:prstGeom>
          <a:noFill/>
        </p:spPr>
        <p:txBody>
          <a:bodyPr wrap="square" rtlCol="0">
            <a:spAutoFit/>
          </a:bodyPr>
          <a:lstStyle/>
          <a:p>
            <a:pPr algn="r"/>
            <a:r>
              <a:rPr lang="de-DE" sz="4800" dirty="0" smtClean="0">
                <a:solidFill>
                  <a:schemeClr val="bg1">
                    <a:lumMod val="50000"/>
                  </a:schemeClr>
                </a:solidFill>
                <a:latin typeface="Arial" panose="020B0604020202020204" pitchFamily="34" charset="0"/>
                <a:cs typeface="Arial" panose="020B0604020202020204" pitchFamily="34" charset="0"/>
              </a:rPr>
              <a:t>IT-DV</a:t>
            </a:r>
            <a:endParaRPr lang="de-DE" sz="4800" dirty="0" smtClean="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1252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r>
              <a:rPr lang="de-DE" dirty="0" smtClean="0"/>
              <a:t>3</a:t>
            </a:r>
          </a:p>
          <a:p>
            <a:endParaRPr lang="de-DE" dirty="0" smtClean="0"/>
          </a:p>
        </p:txBody>
      </p:sp>
      <p:sp>
        <p:nvSpPr>
          <p:cNvPr id="5" name="Textfeld 4"/>
          <p:cNvSpPr txBox="1"/>
          <p:nvPr/>
        </p:nvSpPr>
        <p:spPr>
          <a:xfrm>
            <a:off x="147600" y="100800"/>
            <a:ext cx="8771699" cy="830997"/>
          </a:xfrm>
          <a:prstGeom prst="rect">
            <a:avLst/>
          </a:prstGeom>
          <a:noFill/>
        </p:spPr>
        <p:txBody>
          <a:bodyPr wrap="square" rtlCol="0">
            <a:spAutoFit/>
          </a:bodyPr>
          <a:lstStyle/>
          <a:p>
            <a:r>
              <a:rPr lang="de-DE" sz="4800" dirty="0" err="1" smtClean="0">
                <a:latin typeface="HSD Sans"/>
                <a:cs typeface="HSD Sans"/>
              </a:rPr>
              <a:t>tagesordnung</a:t>
            </a:r>
            <a:endParaRPr lang="de-DE" sz="4800" dirty="0" smtClean="0">
              <a:latin typeface="HSD Sans"/>
              <a:cs typeface="HSD Sans"/>
            </a:endParaRPr>
          </a:p>
        </p:txBody>
      </p:sp>
      <p:sp>
        <p:nvSpPr>
          <p:cNvPr id="6" name="Textfeld 5"/>
          <p:cNvSpPr txBox="1"/>
          <p:nvPr/>
        </p:nvSpPr>
        <p:spPr>
          <a:xfrm>
            <a:off x="147600" y="964097"/>
            <a:ext cx="8670045" cy="3970318"/>
          </a:xfrm>
          <a:prstGeom prst="rect">
            <a:avLst/>
          </a:prstGeom>
          <a:noFill/>
        </p:spPr>
        <p:txBody>
          <a:bodyPr wrap="square" rtlCol="0">
            <a:spAutoFit/>
          </a:bodyPr>
          <a:lstStyle/>
          <a:p>
            <a:pPr marL="457200" indent="-457200">
              <a:lnSpc>
                <a:spcPct val="150000"/>
              </a:lnSpc>
              <a:buFont typeface="+mj-lt"/>
              <a:buAutoNum type="arabicPeriod"/>
            </a:pPr>
            <a:r>
              <a:rPr lang="de-DE" sz="2400" dirty="0" smtClean="0">
                <a:latin typeface="Arial" panose="020B0604020202020204" pitchFamily="34" charset="0"/>
                <a:cs typeface="Arial" panose="020B0604020202020204" pitchFamily="34" charset="0"/>
              </a:rPr>
              <a:t>Dienstvereinbarungen</a:t>
            </a:r>
          </a:p>
          <a:p>
            <a:pPr marL="457200" indent="-457200">
              <a:lnSpc>
                <a:spcPct val="150000"/>
              </a:lnSpc>
              <a:buFont typeface="+mj-lt"/>
              <a:buAutoNum type="arabicPeriod"/>
            </a:pPr>
            <a:r>
              <a:rPr lang="de-DE" sz="2400" dirty="0" smtClean="0">
                <a:latin typeface="Arial" panose="020B0604020202020204" pitchFamily="34" charset="0"/>
                <a:cs typeface="Arial" panose="020B0604020202020204" pitchFamily="34" charset="0"/>
              </a:rPr>
              <a:t>Bestenauslese nach dem GG</a:t>
            </a:r>
          </a:p>
          <a:p>
            <a:pPr marL="457200" indent="-457200">
              <a:lnSpc>
                <a:spcPct val="150000"/>
              </a:lnSpc>
              <a:buFont typeface="+mj-lt"/>
              <a:buAutoNum type="arabicPeriod"/>
            </a:pPr>
            <a:r>
              <a:rPr lang="de-DE" sz="2400" dirty="0" err="1" smtClean="0">
                <a:latin typeface="Arial" panose="020B0604020202020204" pitchFamily="34" charset="0"/>
                <a:cs typeface="Arial" panose="020B0604020202020204" pitchFamily="34" charset="0"/>
              </a:rPr>
              <a:t>Ent</a:t>
            </a:r>
            <a:r>
              <a:rPr lang="de-DE" sz="2400" dirty="0" smtClean="0">
                <a:latin typeface="Arial" panose="020B0604020202020204" pitchFamily="34" charset="0"/>
                <a:cs typeface="Arial" panose="020B0604020202020204" pitchFamily="34" charset="0"/>
              </a:rPr>
              <a:t>-(Über-)</a:t>
            </a:r>
            <a:r>
              <a:rPr lang="de-DE" sz="2400" dirty="0" err="1" smtClean="0">
                <a:latin typeface="Arial" panose="020B0604020202020204" pitchFamily="34" charset="0"/>
                <a:cs typeface="Arial" panose="020B0604020202020204" pitchFamily="34" charset="0"/>
              </a:rPr>
              <a:t>lastungsanzeige</a:t>
            </a:r>
            <a:endParaRPr lang="de-DE" sz="2400" dirty="0" smtClean="0">
              <a:latin typeface="Arial" panose="020B0604020202020204" pitchFamily="34" charset="0"/>
              <a:cs typeface="Arial" panose="020B0604020202020204" pitchFamily="34" charset="0"/>
            </a:endParaRPr>
          </a:p>
          <a:p>
            <a:pPr marL="457200" indent="-457200">
              <a:lnSpc>
                <a:spcPct val="150000"/>
              </a:lnSpc>
              <a:buFont typeface="+mj-lt"/>
              <a:buAutoNum type="arabicPeriod"/>
            </a:pPr>
            <a:r>
              <a:rPr lang="de-DE" sz="2400" dirty="0" smtClean="0">
                <a:latin typeface="Arial" panose="020B0604020202020204" pitchFamily="34" charset="0"/>
                <a:cs typeface="Arial" panose="020B0604020202020204" pitchFamily="34" charset="0"/>
              </a:rPr>
              <a:t>Vorstellung der JAV</a:t>
            </a:r>
            <a:endParaRPr lang="de-DE" sz="2400" dirty="0">
              <a:latin typeface="Arial" panose="020B0604020202020204" pitchFamily="34" charset="0"/>
              <a:cs typeface="Arial" panose="020B0604020202020204" pitchFamily="34" charset="0"/>
            </a:endParaRPr>
          </a:p>
          <a:p>
            <a:pPr marL="457200" indent="-457200">
              <a:lnSpc>
                <a:spcPct val="150000"/>
              </a:lnSpc>
              <a:buFont typeface="+mj-lt"/>
              <a:buAutoNum type="arabicPeriod"/>
            </a:pPr>
            <a:r>
              <a:rPr lang="de-DE" sz="2400" dirty="0" smtClean="0">
                <a:latin typeface="Arial" panose="020B0604020202020204" pitchFamily="34" charset="0"/>
                <a:cs typeface="Arial" panose="020B0604020202020204" pitchFamily="34" charset="0"/>
              </a:rPr>
              <a:t>Rechenschaftsbericht</a:t>
            </a:r>
          </a:p>
          <a:p>
            <a:pPr marL="457200" indent="-457200">
              <a:lnSpc>
                <a:spcPct val="150000"/>
              </a:lnSpc>
              <a:buFont typeface="+mj-lt"/>
              <a:buAutoNum type="arabicPeriod"/>
            </a:pPr>
            <a:r>
              <a:rPr lang="de-DE" sz="2400" dirty="0" smtClean="0">
                <a:latin typeface="Arial" panose="020B0604020202020204" pitchFamily="34" charset="0"/>
                <a:cs typeface="Arial" panose="020B0604020202020204" pitchFamily="34" charset="0"/>
              </a:rPr>
              <a:t>Pause (10 min)</a:t>
            </a:r>
          </a:p>
          <a:p>
            <a:pPr marL="457200" indent="-457200">
              <a:lnSpc>
                <a:spcPct val="150000"/>
              </a:lnSpc>
              <a:buFont typeface="+mj-lt"/>
              <a:buAutoNum type="arabicPeriod"/>
            </a:pPr>
            <a:r>
              <a:rPr lang="de-DE" sz="2400" dirty="0" smtClean="0">
                <a:latin typeface="Arial" panose="020B0604020202020204" pitchFamily="34" charset="0"/>
                <a:cs typeface="Arial" panose="020B0604020202020204" pitchFamily="34" charset="0"/>
              </a:rPr>
              <a:t>Informationsveranstaltung der Hochschulleitung</a:t>
            </a:r>
          </a:p>
        </p:txBody>
      </p:sp>
    </p:spTree>
    <p:extLst>
      <p:ext uri="{BB962C8B-B14F-4D97-AF65-F5344CB8AC3E}">
        <p14:creationId xmlns:p14="http://schemas.microsoft.com/office/powerpoint/2010/main" val="21939302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30</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r>
              <a:rPr lang="de-DE" sz="4800" dirty="0" smtClean="0">
                <a:latin typeface="HSD Sans"/>
                <a:cs typeface="HSD Sans"/>
              </a:rPr>
              <a:t>Dienstvereinbarungen</a:t>
            </a:r>
          </a:p>
        </p:txBody>
      </p:sp>
      <p:sp>
        <p:nvSpPr>
          <p:cNvPr id="6" name="Textfeld 5"/>
          <p:cNvSpPr txBox="1"/>
          <p:nvPr/>
        </p:nvSpPr>
        <p:spPr>
          <a:xfrm>
            <a:off x="147600" y="964097"/>
            <a:ext cx="8670045" cy="2631490"/>
          </a:xfrm>
          <a:prstGeom prst="rect">
            <a:avLst/>
          </a:prstGeom>
          <a:noFill/>
        </p:spPr>
        <p:txBody>
          <a:bodyPr wrap="square" rtlCol="0">
            <a:spAutoFit/>
          </a:bodyPr>
          <a:lstStyle/>
          <a:p>
            <a:pPr marL="342900" indent="-342900">
              <a:lnSpc>
                <a:spcPct val="150000"/>
              </a:lnSpc>
              <a:buFontTx/>
              <a:buChar char="-"/>
            </a:pPr>
            <a:r>
              <a:rPr lang="de-DE" sz="2200" dirty="0">
                <a:latin typeface="Arial" panose="020B0604020202020204" pitchFamily="34" charset="0"/>
                <a:cs typeface="Arial" panose="020B0604020202020204" pitchFamily="34" charset="0"/>
              </a:rPr>
              <a:t>Alle aktuellen Dienstvereinbarungen sind in vollständiger Form bei uns auf der Internetseite zu finden. </a:t>
            </a:r>
            <a:r>
              <a:rPr lang="de-DE" sz="2200" dirty="0" smtClean="0">
                <a:latin typeface="Arial" panose="020B0604020202020204" pitchFamily="34" charset="0"/>
                <a:cs typeface="Arial" panose="020B0604020202020204" pitchFamily="34" charset="0"/>
              </a:rPr>
              <a:t/>
            </a:r>
            <a:br>
              <a:rPr lang="de-DE" sz="2200" dirty="0" smtClean="0">
                <a:latin typeface="Arial" panose="020B0604020202020204" pitchFamily="34" charset="0"/>
                <a:cs typeface="Arial" panose="020B0604020202020204" pitchFamily="34" charset="0"/>
              </a:rPr>
            </a:br>
            <a:r>
              <a:rPr lang="de-DE" sz="2200" dirty="0" smtClean="0">
                <a:latin typeface="Arial" panose="020B0604020202020204" pitchFamily="34" charset="0"/>
                <a:cs typeface="Arial" panose="020B0604020202020204" pitchFamily="34" charset="0"/>
              </a:rPr>
              <a:t>(</a:t>
            </a:r>
            <a:r>
              <a:rPr lang="de-DE" sz="2200" dirty="0">
                <a:latin typeface="Arial" panose="020B0604020202020204" pitchFamily="34" charset="0"/>
                <a:cs typeface="Arial" panose="020B0604020202020204" pitchFamily="34" charset="0"/>
              </a:rPr>
              <a:t>Hochschule / Gremien &amp; Beauftragte / Personalräte / Personalrat Technik und Verwaltung / Informationen)</a:t>
            </a:r>
          </a:p>
          <a:p>
            <a:pPr>
              <a:lnSpc>
                <a:spcPct val="150000"/>
              </a:lnSpc>
            </a:pPr>
            <a:endParaRPr lang="de-DE"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49086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31</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Dienstvereinbarungen</a:t>
            </a:r>
          </a:p>
        </p:txBody>
      </p:sp>
      <p:sp>
        <p:nvSpPr>
          <p:cNvPr id="6" name="Textfeld 5"/>
          <p:cNvSpPr txBox="1"/>
          <p:nvPr/>
        </p:nvSpPr>
        <p:spPr>
          <a:xfrm>
            <a:off x="147600" y="1161737"/>
            <a:ext cx="8670045" cy="4967514"/>
          </a:xfrm>
          <a:prstGeom prst="rect">
            <a:avLst/>
          </a:prstGeom>
          <a:noFill/>
        </p:spPr>
        <p:txBody>
          <a:bodyPr wrap="square" rtlCol="0">
            <a:spAutoFit/>
          </a:bodyPr>
          <a:lstStyle/>
          <a:p>
            <a:pPr>
              <a:lnSpc>
                <a:spcPct val="130000"/>
              </a:lnSpc>
            </a:pPr>
            <a:r>
              <a:rPr lang="de-DE" sz="2200" dirty="0" smtClean="0">
                <a:latin typeface="Arial" panose="020B0604020202020204" pitchFamily="34" charset="0"/>
                <a:cs typeface="Arial" panose="020B0604020202020204" pitchFamily="34" charset="0"/>
              </a:rPr>
              <a:t>Was ist sonst noch in der „Pipeline“? An welchen Dienstvereinbarungen wird noch (ergebnisoffen) gearbeitet?</a:t>
            </a:r>
          </a:p>
          <a:p>
            <a:pPr marL="800100" lvl="1" indent="-342900">
              <a:lnSpc>
                <a:spcPct val="130000"/>
              </a:lnSpc>
              <a:buFontTx/>
              <a:buChar char="-"/>
            </a:pPr>
            <a:endParaRPr lang="de-DE" sz="2200" dirty="0" smtClean="0">
              <a:latin typeface="Arial" panose="020B0604020202020204" pitchFamily="34" charset="0"/>
              <a:cs typeface="Arial" panose="020B0604020202020204" pitchFamily="34" charset="0"/>
            </a:endParaRPr>
          </a:p>
          <a:p>
            <a:pPr marL="800100" lvl="1" indent="-342900">
              <a:lnSpc>
                <a:spcPct val="150000"/>
              </a:lnSpc>
              <a:buFontTx/>
              <a:buChar char="-"/>
            </a:pPr>
            <a:r>
              <a:rPr lang="de-DE" sz="2200" dirty="0" smtClean="0">
                <a:latin typeface="Arial" panose="020B0604020202020204" pitchFamily="34" charset="0"/>
                <a:cs typeface="Arial" panose="020B0604020202020204" pitchFamily="34" charset="0"/>
              </a:rPr>
              <a:t>Chipkarte (inhaltlich im wesentlichen fixiert!)</a:t>
            </a:r>
          </a:p>
          <a:p>
            <a:pPr marL="800100" lvl="1" indent="-342900">
              <a:lnSpc>
                <a:spcPct val="150000"/>
              </a:lnSpc>
              <a:buFontTx/>
              <a:buChar char="-"/>
            </a:pPr>
            <a:r>
              <a:rPr lang="de-DE" sz="2200" dirty="0" smtClean="0">
                <a:latin typeface="Arial" panose="020B0604020202020204" pitchFamily="34" charset="0"/>
                <a:cs typeface="Arial" panose="020B0604020202020204" pitchFamily="34" charset="0"/>
              </a:rPr>
              <a:t>Praktika</a:t>
            </a:r>
          </a:p>
          <a:p>
            <a:pPr marL="800100" lvl="1" indent="-342900">
              <a:lnSpc>
                <a:spcPct val="150000"/>
              </a:lnSpc>
              <a:buFontTx/>
              <a:buChar char="-"/>
            </a:pPr>
            <a:r>
              <a:rPr lang="de-DE" sz="2200" dirty="0" smtClean="0">
                <a:latin typeface="Arial" panose="020B0604020202020204" pitchFamily="34" charset="0"/>
                <a:cs typeface="Arial" panose="020B0604020202020204" pitchFamily="34" charset="0"/>
              </a:rPr>
              <a:t>MACH</a:t>
            </a:r>
          </a:p>
          <a:p>
            <a:pPr marL="800100" lvl="1" indent="-342900">
              <a:lnSpc>
                <a:spcPct val="150000"/>
              </a:lnSpc>
              <a:buFontTx/>
              <a:buChar char="-"/>
            </a:pPr>
            <a:r>
              <a:rPr lang="de-DE" sz="2200" dirty="0" smtClean="0">
                <a:latin typeface="Arial" panose="020B0604020202020204" pitchFamily="34" charset="0"/>
                <a:cs typeface="Arial" panose="020B0604020202020204" pitchFamily="34" charset="0"/>
              </a:rPr>
              <a:t>Rahmenvertrag »Gute Arbeit«</a:t>
            </a:r>
            <a:endParaRPr lang="de-DE" sz="2200" dirty="0">
              <a:latin typeface="Arial" panose="020B0604020202020204" pitchFamily="34" charset="0"/>
              <a:cs typeface="Arial" panose="020B0604020202020204" pitchFamily="34" charset="0"/>
            </a:endParaRPr>
          </a:p>
          <a:p>
            <a:pPr>
              <a:lnSpc>
                <a:spcPct val="150000"/>
              </a:lnSpc>
            </a:pPr>
            <a:r>
              <a:rPr lang="de-DE" sz="2200" dirty="0" smtClean="0">
                <a:latin typeface="Arial" panose="020B0604020202020204" pitchFamily="34" charset="0"/>
                <a:cs typeface="Arial" panose="020B0604020202020204" pitchFamily="34" charset="0"/>
              </a:rPr>
              <a:t>	</a:t>
            </a:r>
          </a:p>
          <a:p>
            <a:pPr>
              <a:lnSpc>
                <a:spcPct val="130000"/>
              </a:lnSpc>
            </a:pPr>
            <a:r>
              <a:rPr lang="de-DE" sz="2200" dirty="0" smtClean="0">
                <a:latin typeface="Arial" panose="020B0604020202020204" pitchFamily="34" charset="0"/>
                <a:cs typeface="Arial" panose="020B0604020202020204" pitchFamily="34" charset="0"/>
              </a:rPr>
              <a:t>Eine DV zu Prämien &amp; Zulagen (Rundschreiben Nr. 6/2017) wird aktuell nicht verhandelt.</a:t>
            </a:r>
          </a:p>
        </p:txBody>
      </p:sp>
    </p:spTree>
    <p:extLst>
      <p:ext uri="{BB962C8B-B14F-4D97-AF65-F5344CB8AC3E}">
        <p14:creationId xmlns:p14="http://schemas.microsoft.com/office/powerpoint/2010/main" val="26303234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32</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Bestenauslese</a:t>
            </a:r>
          </a:p>
        </p:txBody>
      </p:sp>
      <p:sp>
        <p:nvSpPr>
          <p:cNvPr id="6" name="Textfeld 5"/>
          <p:cNvSpPr txBox="1"/>
          <p:nvPr/>
        </p:nvSpPr>
        <p:spPr>
          <a:xfrm>
            <a:off x="147600" y="964097"/>
            <a:ext cx="8670045" cy="4708981"/>
          </a:xfrm>
          <a:prstGeom prst="rect">
            <a:avLst/>
          </a:prstGeom>
          <a:noFill/>
        </p:spPr>
        <p:txBody>
          <a:bodyPr wrap="square" rtlCol="0">
            <a:spAutoFit/>
          </a:bodyPr>
          <a:lstStyle/>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Auszug § 33 Abs. 2 GG:</a:t>
            </a:r>
            <a:r>
              <a:rPr lang="de-DE" sz="2400" dirty="0" smtClean="0">
                <a:latin typeface="Arial" panose="020B0604020202020204" pitchFamily="34" charset="0"/>
                <a:cs typeface="Arial" panose="020B0604020202020204" pitchFamily="34" charset="0"/>
              </a:rPr>
              <a:t> </a:t>
            </a:r>
            <a:r>
              <a:rPr lang="de-DE" sz="2200" i="1" dirty="0" smtClean="0">
                <a:latin typeface="Arial" panose="020B0604020202020204" pitchFamily="34" charset="0"/>
                <a:cs typeface="Arial" panose="020B0604020202020204" pitchFamily="34" charset="0"/>
              </a:rPr>
              <a:t>„Jeder </a:t>
            </a:r>
            <a:r>
              <a:rPr lang="de-DE" sz="2200" i="1" dirty="0">
                <a:latin typeface="Arial" panose="020B0604020202020204" pitchFamily="34" charset="0"/>
                <a:cs typeface="Arial" panose="020B0604020202020204" pitchFamily="34" charset="0"/>
              </a:rPr>
              <a:t>Deutsche hat nach seiner Eignung, Befähigung und fachlichen Leistung gleichen Zugang zu jedem öffentlichen Amte</a:t>
            </a:r>
            <a:r>
              <a:rPr lang="de-DE" sz="2200" i="1" dirty="0" smtClean="0">
                <a:latin typeface="Arial" panose="020B0604020202020204" pitchFamily="34" charset="0"/>
                <a:cs typeface="Arial" panose="020B0604020202020204" pitchFamily="34" charset="0"/>
              </a:rPr>
              <a:t>.“</a:t>
            </a: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r>
              <a:rPr lang="de-DE" sz="2200" b="1" dirty="0">
                <a:latin typeface="Arial" panose="020B0604020202020204" pitchFamily="34" charset="0"/>
                <a:cs typeface="Arial" panose="020B0604020202020204" pitchFamily="34" charset="0"/>
              </a:rPr>
              <a:t>Eignung</a:t>
            </a:r>
            <a:r>
              <a:rPr lang="de-DE" sz="2200" dirty="0">
                <a:latin typeface="Arial" panose="020B0604020202020204" pitchFamily="34" charset="0"/>
                <a:cs typeface="Arial" panose="020B0604020202020204" pitchFamily="34" charset="0"/>
              </a:rPr>
              <a:t> = persönliche und </a:t>
            </a:r>
            <a:r>
              <a:rPr lang="de-DE" sz="2200" dirty="0" smtClean="0">
                <a:latin typeface="Arial" panose="020B0604020202020204" pitchFamily="34" charset="0"/>
                <a:cs typeface="Arial" panose="020B0604020202020204" pitchFamily="34" charset="0"/>
              </a:rPr>
              <a:t>gesundheitliche Eignung</a:t>
            </a:r>
          </a:p>
          <a:p>
            <a:pPr marL="342900" indent="-342900">
              <a:lnSpc>
                <a:spcPct val="150000"/>
              </a:lnSpc>
              <a:buFontTx/>
              <a:buChar char="-"/>
            </a:pPr>
            <a:r>
              <a:rPr lang="de-DE" sz="2200" b="1" dirty="0" smtClean="0">
                <a:latin typeface="Arial" panose="020B0604020202020204" pitchFamily="34" charset="0"/>
                <a:cs typeface="Arial" panose="020B0604020202020204" pitchFamily="34" charset="0"/>
              </a:rPr>
              <a:t>Befähigung</a:t>
            </a:r>
            <a:r>
              <a:rPr lang="de-DE" sz="2200" dirty="0" smtClean="0">
                <a:latin typeface="Arial" panose="020B0604020202020204" pitchFamily="34" charset="0"/>
                <a:cs typeface="Arial" panose="020B0604020202020204" pitchFamily="34" charset="0"/>
              </a:rPr>
              <a:t> </a:t>
            </a:r>
            <a:r>
              <a:rPr lang="de-DE" sz="2200" dirty="0">
                <a:latin typeface="Arial" panose="020B0604020202020204" pitchFamily="34" charset="0"/>
                <a:cs typeface="Arial" panose="020B0604020202020204" pitchFamily="34" charset="0"/>
              </a:rPr>
              <a:t>= Fähigkeiten, Kenntnisse, Fertigkeiten und sonstige Eigenschaften, die für die dienstliche Verwendung </a:t>
            </a:r>
            <a:r>
              <a:rPr lang="de-DE" sz="2200" dirty="0" smtClean="0">
                <a:latin typeface="Arial" panose="020B0604020202020204" pitchFamily="34" charset="0"/>
                <a:cs typeface="Arial" panose="020B0604020202020204" pitchFamily="34" charset="0"/>
              </a:rPr>
              <a:t>wesentlich</a:t>
            </a:r>
          </a:p>
          <a:p>
            <a:pPr marL="342900" indent="-342900">
              <a:lnSpc>
                <a:spcPct val="150000"/>
              </a:lnSpc>
              <a:buFontTx/>
              <a:buChar char="-"/>
            </a:pPr>
            <a:r>
              <a:rPr lang="de-DE" sz="2200" b="1" dirty="0">
                <a:latin typeface="Arial" panose="020B0604020202020204" pitchFamily="34" charset="0"/>
                <a:cs typeface="Arial" panose="020B0604020202020204" pitchFamily="34" charset="0"/>
              </a:rPr>
              <a:t>Fachliche</a:t>
            </a:r>
            <a:r>
              <a:rPr lang="de-DE" sz="2200" dirty="0">
                <a:latin typeface="Arial" panose="020B0604020202020204" pitchFamily="34" charset="0"/>
                <a:cs typeface="Arial" panose="020B0604020202020204" pitchFamily="34" charset="0"/>
              </a:rPr>
              <a:t> </a:t>
            </a:r>
            <a:r>
              <a:rPr lang="de-DE" sz="2200" b="1" dirty="0">
                <a:latin typeface="Arial" panose="020B0604020202020204" pitchFamily="34" charset="0"/>
                <a:cs typeface="Arial" panose="020B0604020202020204" pitchFamily="34" charset="0"/>
              </a:rPr>
              <a:t>Leistungen</a:t>
            </a:r>
            <a:r>
              <a:rPr lang="de-DE" sz="2200" dirty="0">
                <a:latin typeface="Arial" panose="020B0604020202020204" pitchFamily="34" charset="0"/>
                <a:cs typeface="Arial" panose="020B0604020202020204" pitchFamily="34" charset="0"/>
              </a:rPr>
              <a:t> = Arbeitsergebnisse, </a:t>
            </a:r>
            <a:r>
              <a:rPr lang="de-DE" sz="2200" dirty="0" smtClean="0">
                <a:latin typeface="Arial" panose="020B0604020202020204" pitchFamily="34" charset="0"/>
                <a:cs typeface="Arial" panose="020B0604020202020204" pitchFamily="34" charset="0"/>
              </a:rPr>
              <a:t>Arbeitsweise </a:t>
            </a:r>
            <a:r>
              <a:rPr lang="de-DE" sz="2200" dirty="0">
                <a:latin typeface="Arial" panose="020B0604020202020204" pitchFamily="34" charset="0"/>
                <a:cs typeface="Arial" panose="020B0604020202020204" pitchFamily="34" charset="0"/>
              </a:rPr>
              <a:t>oder </a:t>
            </a:r>
            <a:r>
              <a:rPr lang="de-DE" sz="2200" dirty="0" smtClean="0">
                <a:latin typeface="Arial" panose="020B0604020202020204" pitchFamily="34" charset="0"/>
                <a:cs typeface="Arial" panose="020B0604020202020204" pitchFamily="34" charset="0"/>
              </a:rPr>
              <a:t>Führungsverhalten</a:t>
            </a:r>
          </a:p>
        </p:txBody>
      </p:sp>
    </p:spTree>
    <p:extLst>
      <p:ext uri="{BB962C8B-B14F-4D97-AF65-F5344CB8AC3E}">
        <p14:creationId xmlns:p14="http://schemas.microsoft.com/office/powerpoint/2010/main" val="13184496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33</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Bestenauslese</a:t>
            </a:r>
          </a:p>
        </p:txBody>
      </p:sp>
      <p:sp>
        <p:nvSpPr>
          <p:cNvPr id="6" name="Textfeld 5"/>
          <p:cNvSpPr txBox="1"/>
          <p:nvPr/>
        </p:nvSpPr>
        <p:spPr>
          <a:xfrm>
            <a:off x="147600" y="964097"/>
            <a:ext cx="8670045" cy="4662815"/>
          </a:xfrm>
          <a:prstGeom prst="rect">
            <a:avLst/>
          </a:prstGeom>
          <a:noFill/>
        </p:spPr>
        <p:txBody>
          <a:bodyPr wrap="square" rtlCol="0">
            <a:spAutoFit/>
          </a:bodyPr>
          <a:lstStyle/>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Bewerberinnen </a:t>
            </a:r>
            <a:r>
              <a:rPr lang="de-DE" sz="2200" dirty="0">
                <a:latin typeface="Arial" panose="020B0604020202020204" pitchFamily="34" charset="0"/>
                <a:cs typeface="Arial" panose="020B0604020202020204" pitchFamily="34" charset="0"/>
              </a:rPr>
              <a:t>und Bewerbern </a:t>
            </a:r>
            <a:r>
              <a:rPr lang="de-DE" sz="2200" dirty="0" smtClean="0">
                <a:latin typeface="Arial" panose="020B0604020202020204" pitchFamily="34" charset="0"/>
                <a:cs typeface="Arial" panose="020B0604020202020204" pitchFamily="34" charset="0"/>
              </a:rPr>
              <a:t>haben Anspruch auf </a:t>
            </a:r>
            <a:br>
              <a:rPr lang="de-DE" sz="2200" dirty="0" smtClean="0">
                <a:latin typeface="Arial" panose="020B0604020202020204" pitchFamily="34" charset="0"/>
                <a:cs typeface="Arial" panose="020B0604020202020204" pitchFamily="34" charset="0"/>
              </a:rPr>
            </a:br>
            <a:r>
              <a:rPr lang="de-DE" sz="2200" dirty="0" smtClean="0">
                <a:latin typeface="Arial" panose="020B0604020202020204" pitchFamily="34" charset="0"/>
                <a:cs typeface="Arial" panose="020B0604020202020204" pitchFamily="34" charset="0"/>
              </a:rPr>
              <a:t>ermessens- </a:t>
            </a:r>
            <a:r>
              <a:rPr lang="de-DE" sz="2200" dirty="0">
                <a:latin typeface="Arial" panose="020B0604020202020204" pitchFamily="34" charset="0"/>
                <a:cs typeface="Arial" panose="020B0604020202020204" pitchFamily="34" charset="0"/>
              </a:rPr>
              <a:t>und beurteilungsfreie sowie diskriminierungsfreie Personalauswahl</a:t>
            </a:r>
            <a:endParaRPr lang="de-DE" sz="2200" i="1"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r>
              <a:rPr lang="de-DE" sz="2200" dirty="0">
                <a:latin typeface="Arial" panose="020B0604020202020204" pitchFamily="34" charset="0"/>
                <a:cs typeface="Arial" panose="020B0604020202020204" pitchFamily="34" charset="0"/>
              </a:rPr>
              <a:t>Die Auswahlentscheidung des Dienstherrn ist gerichtlich überprüfbar</a:t>
            </a:r>
            <a:r>
              <a:rPr lang="de-DE" sz="2200" dirty="0" smtClean="0">
                <a:latin typeface="Arial" panose="020B0604020202020204" pitchFamily="34" charset="0"/>
                <a:cs typeface="Arial" panose="020B0604020202020204" pitchFamily="34" charset="0"/>
              </a:rPr>
              <a:t>.</a:t>
            </a: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r>
              <a:rPr lang="de-DE" sz="2200" dirty="0">
                <a:latin typeface="Arial" panose="020B0604020202020204" pitchFamily="34" charset="0"/>
                <a:cs typeface="Arial" panose="020B0604020202020204" pitchFamily="34" charset="0"/>
              </a:rPr>
              <a:t>In der Praxis erfolgt die Bestenauslese durch schriftliche und mündliche </a:t>
            </a:r>
            <a:r>
              <a:rPr lang="de-DE" sz="2200" dirty="0" smtClean="0">
                <a:latin typeface="Arial" panose="020B0604020202020204" pitchFamily="34" charset="0"/>
                <a:cs typeface="Arial" panose="020B0604020202020204" pitchFamily="34" charset="0"/>
              </a:rPr>
              <a:t>Personalauswahlverfahren</a:t>
            </a:r>
            <a:r>
              <a:rPr lang="de-DE" sz="2200" dirty="0">
                <a:latin typeface="Arial" panose="020B0604020202020204" pitchFamily="34" charset="0"/>
                <a:cs typeface="Arial" panose="020B0604020202020204" pitchFamily="34" charset="0"/>
              </a:rPr>
              <a:t>.</a:t>
            </a:r>
            <a:endParaRPr lang="de-DE" sz="2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56502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34</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Bestenauslese</a:t>
            </a:r>
          </a:p>
        </p:txBody>
      </p:sp>
      <p:sp>
        <p:nvSpPr>
          <p:cNvPr id="6" name="Textfeld 5"/>
          <p:cNvSpPr txBox="1"/>
          <p:nvPr/>
        </p:nvSpPr>
        <p:spPr>
          <a:xfrm>
            <a:off x="147600" y="964097"/>
            <a:ext cx="8670045" cy="3647152"/>
          </a:xfrm>
          <a:prstGeom prst="rect">
            <a:avLst/>
          </a:prstGeom>
          <a:noFill/>
        </p:spPr>
        <p:txBody>
          <a:bodyPr wrap="square" rtlCol="0">
            <a:spAutoFit/>
          </a:bodyPr>
          <a:lstStyle/>
          <a:p>
            <a:pPr marL="342900" indent="-342900">
              <a:lnSpc>
                <a:spcPct val="150000"/>
              </a:lnSpc>
              <a:buFontTx/>
              <a:buChar char="-"/>
            </a:pPr>
            <a:r>
              <a:rPr lang="de-DE" sz="2200" dirty="0">
                <a:latin typeface="Arial" panose="020B0604020202020204" pitchFamily="34" charset="0"/>
                <a:cs typeface="Arial" panose="020B0604020202020204" pitchFamily="34" charset="0"/>
              </a:rPr>
              <a:t>Als Zugang zu einem öffentlichen Amt sind nicht nur die </a:t>
            </a:r>
            <a:r>
              <a:rPr lang="de-DE" sz="2200" b="1" dirty="0">
                <a:latin typeface="Arial" panose="020B0604020202020204" pitchFamily="34" charset="0"/>
                <a:cs typeface="Arial" panose="020B0604020202020204" pitchFamily="34" charset="0"/>
              </a:rPr>
              <a:t>Einstellung</a:t>
            </a:r>
            <a:r>
              <a:rPr lang="de-DE" sz="2200" dirty="0">
                <a:latin typeface="Arial" panose="020B0604020202020204" pitchFamily="34" charset="0"/>
                <a:cs typeface="Arial" panose="020B0604020202020204" pitchFamily="34" charset="0"/>
              </a:rPr>
              <a:t>, </a:t>
            </a:r>
            <a:r>
              <a:rPr lang="de-DE" sz="2200" dirty="0" smtClean="0">
                <a:latin typeface="Arial" panose="020B0604020202020204" pitchFamily="34" charset="0"/>
                <a:cs typeface="Arial" panose="020B0604020202020204" pitchFamily="34" charset="0"/>
              </a:rPr>
              <a:t>sondern auch </a:t>
            </a:r>
            <a:r>
              <a:rPr lang="de-DE" sz="2200" dirty="0">
                <a:latin typeface="Arial" panose="020B0604020202020204" pitchFamily="34" charset="0"/>
                <a:cs typeface="Arial" panose="020B0604020202020204" pitchFamily="34" charset="0"/>
              </a:rPr>
              <a:t>die </a:t>
            </a:r>
            <a:r>
              <a:rPr lang="de-DE" sz="2200" b="1" dirty="0">
                <a:latin typeface="Arial" panose="020B0604020202020204" pitchFamily="34" charset="0"/>
                <a:cs typeface="Arial" panose="020B0604020202020204" pitchFamily="34" charset="0"/>
              </a:rPr>
              <a:t>Beförderung</a:t>
            </a:r>
            <a:r>
              <a:rPr lang="de-DE" sz="2200" dirty="0">
                <a:latin typeface="Arial" panose="020B0604020202020204" pitchFamily="34" charset="0"/>
                <a:cs typeface="Arial" panose="020B0604020202020204" pitchFamily="34" charset="0"/>
              </a:rPr>
              <a:t> und der </a:t>
            </a:r>
            <a:r>
              <a:rPr lang="de-DE" sz="2200" b="1" dirty="0">
                <a:latin typeface="Arial" panose="020B0604020202020204" pitchFamily="34" charset="0"/>
                <a:cs typeface="Arial" panose="020B0604020202020204" pitchFamily="34" charset="0"/>
              </a:rPr>
              <a:t>Aufstieg</a:t>
            </a:r>
            <a:r>
              <a:rPr lang="de-DE" sz="2200" dirty="0">
                <a:latin typeface="Arial" panose="020B0604020202020204" pitchFamily="34" charset="0"/>
                <a:cs typeface="Arial" panose="020B0604020202020204" pitchFamily="34" charset="0"/>
              </a:rPr>
              <a:t> anzusehen</a:t>
            </a:r>
            <a:r>
              <a:rPr lang="de-DE" sz="2200" dirty="0" smtClean="0">
                <a:latin typeface="Arial" panose="020B0604020202020204" pitchFamily="34" charset="0"/>
                <a:cs typeface="Arial" panose="020B0604020202020204" pitchFamily="34" charset="0"/>
              </a:rPr>
              <a:t>.</a:t>
            </a: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r>
              <a:rPr lang="de-DE" sz="2200" dirty="0">
                <a:latin typeface="Arial" panose="020B0604020202020204" pitchFamily="34" charset="0"/>
                <a:cs typeface="Arial" panose="020B0604020202020204" pitchFamily="34" charset="0"/>
              </a:rPr>
              <a:t>Öffentliche Ämter sind </a:t>
            </a:r>
            <a:r>
              <a:rPr lang="de-DE" sz="2200" dirty="0" smtClean="0">
                <a:latin typeface="Arial" panose="020B0604020202020204" pitchFamily="34" charset="0"/>
                <a:cs typeface="Arial" panose="020B0604020202020204" pitchFamily="34" charset="0"/>
              </a:rPr>
              <a:t>sowohl Beamtenstellen </a:t>
            </a:r>
            <a:r>
              <a:rPr lang="de-DE" sz="2200" dirty="0">
                <a:latin typeface="Arial" panose="020B0604020202020204" pitchFamily="34" charset="0"/>
                <a:cs typeface="Arial" panose="020B0604020202020204" pitchFamily="34" charset="0"/>
              </a:rPr>
              <a:t>als auch solche Stellen für tariflich Beschäftigte</a:t>
            </a:r>
            <a:r>
              <a:rPr lang="de-DE" sz="2200" dirty="0" smtClean="0">
                <a:latin typeface="Arial" panose="020B0604020202020204" pitchFamily="34" charset="0"/>
                <a:cs typeface="Arial" panose="020B0604020202020204" pitchFamily="34" charset="0"/>
              </a:rPr>
              <a:t>. </a:t>
            </a:r>
            <a:r>
              <a:rPr lang="de-DE" sz="2200" i="1" dirty="0" smtClean="0">
                <a:latin typeface="Arial" panose="020B0604020202020204" pitchFamily="34" charset="0"/>
                <a:cs typeface="Arial" panose="020B0604020202020204" pitchFamily="34" charset="0"/>
              </a:rPr>
              <a:t>(</a:t>
            </a:r>
            <a:r>
              <a:rPr lang="de-DE" sz="2200" i="1" dirty="0" err="1" smtClean="0">
                <a:latin typeface="Arial" panose="020B0604020202020204" pitchFamily="34" charset="0"/>
                <a:cs typeface="Arial" panose="020B0604020202020204" pitchFamily="34" charset="0"/>
              </a:rPr>
              <a:t>Rechtssprechung</a:t>
            </a:r>
            <a:r>
              <a:rPr lang="de-DE" sz="2200" i="1" dirty="0" smtClean="0">
                <a:latin typeface="Arial" panose="020B0604020202020204" pitchFamily="34" charset="0"/>
                <a:cs typeface="Arial" panose="020B0604020202020204" pitchFamily="34" charset="0"/>
              </a:rPr>
              <a:t>: </a:t>
            </a:r>
            <a:r>
              <a:rPr lang="da-DK" sz="2200" i="1" dirty="0">
                <a:latin typeface="Arial" panose="020B0604020202020204" pitchFamily="34" charset="0"/>
                <a:cs typeface="Arial" panose="020B0604020202020204" pitchFamily="34" charset="0"/>
              </a:rPr>
              <a:t>BVerwGE 76, 243/251; BAGE 87, </a:t>
            </a:r>
            <a:r>
              <a:rPr lang="da-DK" sz="2200" i="1" dirty="0" smtClean="0">
                <a:latin typeface="Arial" panose="020B0604020202020204" pitchFamily="34" charset="0"/>
                <a:cs typeface="Arial" panose="020B0604020202020204" pitchFamily="34" charset="0"/>
              </a:rPr>
              <a:t>165/169)</a:t>
            </a:r>
          </a:p>
        </p:txBody>
      </p:sp>
    </p:spTree>
    <p:extLst>
      <p:ext uri="{BB962C8B-B14F-4D97-AF65-F5344CB8AC3E}">
        <p14:creationId xmlns:p14="http://schemas.microsoft.com/office/powerpoint/2010/main" val="38950813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35</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Bestenauslese</a:t>
            </a:r>
          </a:p>
        </p:txBody>
      </p:sp>
      <p:sp>
        <p:nvSpPr>
          <p:cNvPr id="6" name="Textfeld 5"/>
          <p:cNvSpPr txBox="1"/>
          <p:nvPr/>
        </p:nvSpPr>
        <p:spPr>
          <a:xfrm>
            <a:off x="147600" y="964097"/>
            <a:ext cx="8670045" cy="4662815"/>
          </a:xfrm>
          <a:prstGeom prst="rect">
            <a:avLst/>
          </a:prstGeom>
          <a:noFill/>
        </p:spPr>
        <p:txBody>
          <a:bodyPr wrap="square" rtlCol="0">
            <a:spAutoFit/>
          </a:bodyPr>
          <a:lstStyle/>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Die </a:t>
            </a:r>
            <a:r>
              <a:rPr lang="de-DE" sz="2200" dirty="0">
                <a:latin typeface="Arial" panose="020B0604020202020204" pitchFamily="34" charset="0"/>
                <a:cs typeface="Arial" panose="020B0604020202020204" pitchFamily="34" charset="0"/>
              </a:rPr>
              <a:t>mit dem Grundsatz der Bestenauslese verbundene objektive </a:t>
            </a:r>
            <a:r>
              <a:rPr lang="de-DE" sz="2200" dirty="0" smtClean="0">
                <a:latin typeface="Arial" panose="020B0604020202020204" pitchFamily="34" charset="0"/>
                <a:cs typeface="Arial" panose="020B0604020202020204" pitchFamily="34" charset="0"/>
              </a:rPr>
              <a:t>Wertentscheidung bringt </a:t>
            </a:r>
            <a:r>
              <a:rPr lang="de-DE" sz="2200" dirty="0">
                <a:latin typeface="Arial" panose="020B0604020202020204" pitchFamily="34" charset="0"/>
                <a:cs typeface="Arial" panose="020B0604020202020204" pitchFamily="34" charset="0"/>
              </a:rPr>
              <a:t>das Interesse der Allgemeinheit zum Ausdruck, möglichst </a:t>
            </a:r>
            <a:r>
              <a:rPr lang="de-DE" sz="2200" dirty="0" smtClean="0">
                <a:latin typeface="Arial" panose="020B0604020202020204" pitchFamily="34" charset="0"/>
                <a:cs typeface="Arial" panose="020B0604020202020204" pitchFamily="34" charset="0"/>
              </a:rPr>
              <a:t>qualifizierte Bewerberinnen </a:t>
            </a:r>
            <a:r>
              <a:rPr lang="de-DE" sz="2200" dirty="0">
                <a:latin typeface="Arial" panose="020B0604020202020204" pitchFamily="34" charset="0"/>
                <a:cs typeface="Arial" panose="020B0604020202020204" pitchFamily="34" charset="0"/>
              </a:rPr>
              <a:t>und Bewerber in die öffentlichen Ämter zu </a:t>
            </a:r>
            <a:r>
              <a:rPr lang="de-DE" sz="2200" dirty="0" smtClean="0">
                <a:latin typeface="Arial" panose="020B0604020202020204" pitchFamily="34" charset="0"/>
                <a:cs typeface="Arial" panose="020B0604020202020204" pitchFamily="34" charset="0"/>
              </a:rPr>
              <a:t>berufen.</a:t>
            </a: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Die ungeschmälerte </a:t>
            </a:r>
            <a:r>
              <a:rPr lang="de-DE" sz="2200" dirty="0">
                <a:latin typeface="Arial" panose="020B0604020202020204" pitchFamily="34" charset="0"/>
                <a:cs typeface="Arial" panose="020B0604020202020204" pitchFamily="34" charset="0"/>
              </a:rPr>
              <a:t>Anwendung des Leistungsgrundsatzes soll ein hohes </a:t>
            </a:r>
            <a:r>
              <a:rPr lang="de-DE" sz="2200" dirty="0" smtClean="0">
                <a:latin typeface="Arial" panose="020B0604020202020204" pitchFamily="34" charset="0"/>
                <a:cs typeface="Arial" panose="020B0604020202020204" pitchFamily="34" charset="0"/>
              </a:rPr>
              <a:t>fachliches Niveau </a:t>
            </a:r>
            <a:r>
              <a:rPr lang="de-DE" sz="2200" dirty="0">
                <a:latin typeface="Arial" panose="020B0604020202020204" pitchFamily="34" charset="0"/>
                <a:cs typeface="Arial" panose="020B0604020202020204" pitchFamily="34" charset="0"/>
              </a:rPr>
              <a:t>und die rechtliche Integrität des öffentlichen Dienstes gewährleisten.</a:t>
            </a: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38246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36</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Entlastungsanzeige</a:t>
            </a:r>
          </a:p>
        </p:txBody>
      </p:sp>
      <p:sp>
        <p:nvSpPr>
          <p:cNvPr id="6" name="Textfeld 5"/>
          <p:cNvSpPr txBox="1"/>
          <p:nvPr/>
        </p:nvSpPr>
        <p:spPr>
          <a:xfrm>
            <a:off x="147600" y="964097"/>
            <a:ext cx="8670045" cy="1754326"/>
          </a:xfrm>
          <a:prstGeom prst="rect">
            <a:avLst/>
          </a:prstGeom>
          <a:noFill/>
        </p:spPr>
        <p:txBody>
          <a:bodyPr wrap="square" rtlCol="0">
            <a:spAutoFit/>
          </a:bodyPr>
          <a:lstStyle/>
          <a:p>
            <a:pPr>
              <a:lnSpc>
                <a:spcPct val="150000"/>
              </a:lnSpc>
            </a:pPr>
            <a:endParaRPr lang="de-DE" sz="2400" dirty="0" smtClean="0"/>
          </a:p>
          <a:p>
            <a:pPr>
              <a:lnSpc>
                <a:spcPct val="150000"/>
              </a:lnSpc>
            </a:pPr>
            <a:endParaRPr lang="de-DE" sz="2400" dirty="0">
              <a:latin typeface="Arial" panose="020B0604020202020204" pitchFamily="34" charset="0"/>
              <a:cs typeface="Arial" panose="020B0604020202020204" pitchFamily="34" charset="0"/>
            </a:endParaRPr>
          </a:p>
          <a:p>
            <a:pPr>
              <a:lnSpc>
                <a:spcPct val="150000"/>
              </a:lnSpc>
            </a:pPr>
            <a:r>
              <a:rPr lang="de-DE" sz="2400" dirty="0" smtClean="0">
                <a:latin typeface="Arial" panose="020B0604020202020204" pitchFamily="34" charset="0"/>
                <a:cs typeface="Arial" panose="020B0604020202020204" pitchFamily="34" charset="0"/>
              </a:rPr>
              <a: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3247" y="1841260"/>
            <a:ext cx="5238750" cy="3143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hteck 1"/>
          <p:cNvSpPr/>
          <p:nvPr/>
        </p:nvSpPr>
        <p:spPr>
          <a:xfrm>
            <a:off x="2018145" y="5202535"/>
            <a:ext cx="4572000" cy="338554"/>
          </a:xfrm>
          <a:prstGeom prst="rect">
            <a:avLst/>
          </a:prstGeom>
        </p:spPr>
        <p:txBody>
          <a:bodyPr>
            <a:spAutoFit/>
          </a:bodyPr>
          <a:lstStyle/>
          <a:p>
            <a:r>
              <a:rPr lang="de-DE" sz="800" dirty="0"/>
              <a:t>http://www.wz.de/home/panorama/verdi-personalmangel-am-duesseldorfer-flughafen-gefaehrdet-sicherheit-1.2496922</a:t>
            </a:r>
          </a:p>
        </p:txBody>
      </p:sp>
    </p:spTree>
    <p:extLst>
      <p:ext uri="{BB962C8B-B14F-4D97-AF65-F5344CB8AC3E}">
        <p14:creationId xmlns:p14="http://schemas.microsoft.com/office/powerpoint/2010/main" val="30359572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37</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Entlastungsanzeige</a:t>
            </a:r>
          </a:p>
        </p:txBody>
      </p:sp>
      <p:sp>
        <p:nvSpPr>
          <p:cNvPr id="6" name="Textfeld 5"/>
          <p:cNvSpPr txBox="1"/>
          <p:nvPr/>
        </p:nvSpPr>
        <p:spPr>
          <a:xfrm>
            <a:off x="147600" y="964097"/>
            <a:ext cx="8670045" cy="4662815"/>
          </a:xfrm>
          <a:prstGeom prst="rect">
            <a:avLst/>
          </a:prstGeom>
          <a:noFill/>
        </p:spPr>
        <p:txBody>
          <a:bodyPr wrap="square" rtlCol="0">
            <a:spAutoFit/>
          </a:bodyPr>
          <a:lstStyle/>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Aktueller Auslöser: Bsp. „Sicherheitsmitarbeiter des Flughafens Düsseldorf“. </a:t>
            </a: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Die </a:t>
            </a:r>
            <a:r>
              <a:rPr lang="de-DE" sz="2200" dirty="0">
                <a:latin typeface="Arial" panose="020B0604020202020204" pitchFamily="34" charset="0"/>
                <a:cs typeface="Arial" panose="020B0604020202020204" pitchFamily="34" charset="0"/>
              </a:rPr>
              <a:t>Arbeitsbelastung nimmt </a:t>
            </a:r>
            <a:r>
              <a:rPr lang="de-DE" sz="2200" dirty="0" smtClean="0">
                <a:latin typeface="Arial" panose="020B0604020202020204" pitchFamily="34" charset="0"/>
                <a:cs typeface="Arial" panose="020B0604020202020204" pitchFamily="34" charset="0"/>
              </a:rPr>
              <a:t>zu.</a:t>
            </a: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Auswirkungen </a:t>
            </a:r>
            <a:r>
              <a:rPr lang="de-DE" sz="2200" dirty="0">
                <a:latin typeface="Arial" panose="020B0604020202020204" pitchFamily="34" charset="0"/>
                <a:cs typeface="Arial" panose="020B0604020202020204" pitchFamily="34" charset="0"/>
              </a:rPr>
              <a:t>der steigenden </a:t>
            </a:r>
            <a:r>
              <a:rPr lang="de-DE" sz="2200" dirty="0" smtClean="0">
                <a:latin typeface="Arial" panose="020B0604020202020204" pitchFamily="34" charset="0"/>
                <a:cs typeface="Arial" panose="020B0604020202020204" pitchFamily="34" charset="0"/>
              </a:rPr>
              <a:t>Belastung:</a:t>
            </a:r>
          </a:p>
          <a:p>
            <a:pPr marL="800100" lvl="1" indent="-342900">
              <a:lnSpc>
                <a:spcPct val="150000"/>
              </a:lnSpc>
              <a:buFontTx/>
              <a:buChar char="-"/>
            </a:pPr>
            <a:r>
              <a:rPr lang="de-DE" sz="2200" dirty="0" smtClean="0">
                <a:latin typeface="Arial" panose="020B0604020202020204" pitchFamily="34" charset="0"/>
                <a:cs typeface="Arial" panose="020B0604020202020204" pitchFamily="34" charset="0"/>
              </a:rPr>
              <a:t>Fehlerhafte Aufgabenerledigung</a:t>
            </a:r>
          </a:p>
          <a:p>
            <a:pPr marL="800100" lvl="1" indent="-342900">
              <a:lnSpc>
                <a:spcPct val="150000"/>
              </a:lnSpc>
              <a:buFontTx/>
              <a:buChar char="-"/>
            </a:pPr>
            <a:r>
              <a:rPr lang="de-DE" sz="2200" dirty="0" smtClean="0">
                <a:latin typeface="Arial" panose="020B0604020202020204" pitchFamily="34" charset="0"/>
                <a:cs typeface="Arial" panose="020B0604020202020204" pitchFamily="34" charset="0"/>
              </a:rPr>
              <a:t>Längere Bearbeitungsdauer, Fristversäumnisse</a:t>
            </a:r>
            <a:r>
              <a:rPr lang="de-DE" sz="2200" dirty="0">
                <a:latin typeface="Arial" panose="020B0604020202020204" pitchFamily="34" charset="0"/>
                <a:cs typeface="Arial" panose="020B0604020202020204" pitchFamily="34" charset="0"/>
              </a:rPr>
              <a:t>, finanzielle </a:t>
            </a:r>
            <a:r>
              <a:rPr lang="de-DE" sz="2200" dirty="0" smtClean="0">
                <a:latin typeface="Arial" panose="020B0604020202020204" pitchFamily="34" charset="0"/>
                <a:cs typeface="Arial" panose="020B0604020202020204" pitchFamily="34" charset="0"/>
              </a:rPr>
              <a:t>Ersatzansprüche, arbeitsrechtliche </a:t>
            </a:r>
            <a:r>
              <a:rPr lang="de-DE" sz="2200" dirty="0">
                <a:latin typeface="Arial" panose="020B0604020202020204" pitchFamily="34" charset="0"/>
                <a:cs typeface="Arial" panose="020B0604020202020204" pitchFamily="34" charset="0"/>
              </a:rPr>
              <a:t>Konsequenzen.</a:t>
            </a:r>
            <a:endParaRPr lang="de-DE" sz="2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35184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38</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Entlastungsanzeige</a:t>
            </a:r>
          </a:p>
        </p:txBody>
      </p:sp>
      <p:sp>
        <p:nvSpPr>
          <p:cNvPr id="6" name="Textfeld 5"/>
          <p:cNvSpPr txBox="1"/>
          <p:nvPr/>
        </p:nvSpPr>
        <p:spPr>
          <a:xfrm>
            <a:off x="147600" y="964097"/>
            <a:ext cx="8670045" cy="5107873"/>
          </a:xfrm>
          <a:prstGeom prst="rect">
            <a:avLst/>
          </a:prstGeom>
          <a:noFill/>
        </p:spPr>
        <p:txBody>
          <a:bodyPr wrap="square" rtlCol="0">
            <a:spAutoFit/>
          </a:bodyPr>
          <a:lstStyle/>
          <a:p>
            <a:pPr>
              <a:lnSpc>
                <a:spcPct val="150000"/>
              </a:lnSpc>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Überlastungssituationen </a:t>
            </a:r>
            <a:r>
              <a:rPr lang="de-DE" sz="2200" dirty="0">
                <a:latin typeface="Arial" panose="020B0604020202020204" pitchFamily="34" charset="0"/>
                <a:cs typeface="Arial" panose="020B0604020202020204" pitchFamily="34" charset="0"/>
              </a:rPr>
              <a:t>sind dem Arbeitgeber anzuzeigen. </a:t>
            </a: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Im BGB: arbeitsvertragliche Nebenpflicht der/des AN:</a:t>
            </a: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800100" lvl="1" indent="-342900">
              <a:lnSpc>
                <a:spcPct val="150000"/>
              </a:lnSpc>
              <a:buFontTx/>
              <a:buChar char="-"/>
            </a:pPr>
            <a:r>
              <a:rPr lang="de-DE" sz="2200" dirty="0" smtClean="0">
                <a:latin typeface="Arial" panose="020B0604020202020204" pitchFamily="34" charset="0"/>
                <a:cs typeface="Arial" panose="020B0604020202020204" pitchFamily="34" charset="0"/>
              </a:rPr>
              <a:t>AG vor drohenden/voraussehbaren Schäden bewahren</a:t>
            </a:r>
          </a:p>
          <a:p>
            <a:pPr marL="800100" lvl="1" indent="-342900">
              <a:lnSpc>
                <a:spcPct val="150000"/>
              </a:lnSpc>
              <a:buFontTx/>
              <a:buChar char="-"/>
            </a:pPr>
            <a:r>
              <a:rPr lang="de-DE" sz="2200" dirty="0" smtClean="0">
                <a:latin typeface="Arial" panose="020B0604020202020204" pitchFamily="34" charset="0"/>
                <a:cs typeface="Arial" panose="020B0604020202020204" pitchFamily="34" charset="0"/>
              </a:rPr>
              <a:t>Hinweis auf organisatorische Mängel und Arbeitszeitüberschreitung</a:t>
            </a:r>
            <a:endParaRPr lang="de-DE" sz="2200" dirty="0">
              <a:latin typeface="Arial" panose="020B0604020202020204" pitchFamily="34" charset="0"/>
              <a:cs typeface="Arial" panose="020B0604020202020204" pitchFamily="34" charset="0"/>
            </a:endParaRPr>
          </a:p>
          <a:p>
            <a:pPr>
              <a:lnSpc>
                <a:spcPct val="150000"/>
              </a:lnSpc>
            </a:pPr>
            <a:endParaRPr lang="de-DE" sz="2200" dirty="0">
              <a:latin typeface="Arial" panose="020B0604020202020204" pitchFamily="34" charset="0"/>
              <a:cs typeface="Arial" panose="020B0604020202020204" pitchFamily="34" charset="0"/>
            </a:endParaRPr>
          </a:p>
          <a:p>
            <a:pPr>
              <a:lnSpc>
                <a:spcPct val="150000"/>
              </a:lnSpc>
            </a:pPr>
            <a:r>
              <a:rPr lang="de-DE" sz="2200"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5795651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39</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Entlastungsanzeige</a:t>
            </a:r>
          </a:p>
        </p:txBody>
      </p:sp>
      <p:sp>
        <p:nvSpPr>
          <p:cNvPr id="6" name="Textfeld 5"/>
          <p:cNvSpPr txBox="1"/>
          <p:nvPr/>
        </p:nvSpPr>
        <p:spPr>
          <a:xfrm>
            <a:off x="147600" y="964097"/>
            <a:ext cx="8670045" cy="5170646"/>
          </a:xfrm>
          <a:prstGeom prst="rect">
            <a:avLst/>
          </a:prstGeom>
          <a:noFill/>
        </p:spPr>
        <p:txBody>
          <a:bodyPr wrap="square" rtlCol="0">
            <a:spAutoFit/>
          </a:bodyPr>
          <a:lstStyle/>
          <a:p>
            <a:pPr>
              <a:lnSpc>
                <a:spcPct val="150000"/>
              </a:lnSpc>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Die Entlastungsanzeige </a:t>
            </a:r>
            <a:r>
              <a:rPr lang="de-DE" sz="2200" dirty="0">
                <a:latin typeface="Arial" panose="020B0604020202020204" pitchFamily="34" charset="0"/>
                <a:cs typeface="Arial" panose="020B0604020202020204" pitchFamily="34" charset="0"/>
              </a:rPr>
              <a:t>dient der eigenen „Entlastung</a:t>
            </a:r>
            <a:r>
              <a:rPr lang="de-DE" sz="2200" dirty="0" smtClean="0">
                <a:latin typeface="Arial" panose="020B0604020202020204" pitchFamily="34" charset="0"/>
                <a:cs typeface="Arial" panose="020B0604020202020204" pitchFamily="34" charset="0"/>
              </a:rPr>
              <a:t>“.</a:t>
            </a: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schützt </a:t>
            </a:r>
            <a:r>
              <a:rPr lang="de-DE" sz="2200" dirty="0">
                <a:latin typeface="Arial" panose="020B0604020202020204" pitchFamily="34" charset="0"/>
                <a:cs typeface="Arial" panose="020B0604020202020204" pitchFamily="34" charset="0"/>
              </a:rPr>
              <a:t>die </a:t>
            </a:r>
            <a:r>
              <a:rPr lang="de-DE" sz="2200" dirty="0" smtClean="0">
                <a:latin typeface="Arial" panose="020B0604020202020204" pitchFamily="34" charset="0"/>
                <a:cs typeface="Arial" panose="020B0604020202020204" pitchFamily="34" charset="0"/>
              </a:rPr>
              <a:t>AN </a:t>
            </a:r>
            <a:r>
              <a:rPr lang="de-DE" sz="2200" dirty="0">
                <a:latin typeface="Arial" panose="020B0604020202020204" pitchFamily="34" charset="0"/>
                <a:cs typeface="Arial" panose="020B0604020202020204" pitchFamily="34" charset="0"/>
              </a:rPr>
              <a:t>bei Fehlern vor </a:t>
            </a:r>
            <a:r>
              <a:rPr lang="de-DE" sz="2200" dirty="0" smtClean="0">
                <a:latin typeface="Arial" panose="020B0604020202020204" pitchFamily="34" charset="0"/>
                <a:cs typeface="Arial" panose="020B0604020202020204" pitchFamily="34" charset="0"/>
              </a:rPr>
              <a:t>rechtlichen Konsequenzen</a:t>
            </a: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AG schützt </a:t>
            </a:r>
            <a:r>
              <a:rPr lang="de-DE" sz="2200" dirty="0">
                <a:latin typeface="Arial" panose="020B0604020202020204" pitchFamily="34" charset="0"/>
                <a:cs typeface="Arial" panose="020B0604020202020204" pitchFamily="34" charset="0"/>
              </a:rPr>
              <a:t>sie vor voraussehbaren Schäden</a:t>
            </a:r>
            <a:r>
              <a:rPr lang="de-DE" sz="2200" dirty="0" smtClean="0">
                <a:latin typeface="Arial" panose="020B0604020202020204" pitchFamily="34" charset="0"/>
                <a:cs typeface="Arial" panose="020B0604020202020204" pitchFamily="34" charset="0"/>
              </a:rPr>
              <a:t>.</a:t>
            </a: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WICHTIG: Beschreibung der Gefährdung </a:t>
            </a:r>
            <a:r>
              <a:rPr lang="de-DE" sz="2200" dirty="0">
                <a:latin typeface="Arial" panose="020B0604020202020204" pitchFamily="34" charset="0"/>
                <a:cs typeface="Arial" panose="020B0604020202020204" pitchFamily="34" charset="0"/>
              </a:rPr>
              <a:t>der ordnungsgemäßen Erfüllung der eigenen Aufgaben an einer konkreten </a:t>
            </a:r>
            <a:r>
              <a:rPr lang="de-DE" sz="2200" dirty="0" smtClean="0">
                <a:latin typeface="Arial" panose="020B0604020202020204" pitchFamily="34" charset="0"/>
                <a:cs typeface="Arial" panose="020B0604020202020204" pitchFamily="34" charset="0"/>
              </a:rPr>
              <a:t>Situation</a:t>
            </a:r>
            <a:endParaRPr lang="de-DE" sz="2200" dirty="0">
              <a:latin typeface="Arial" panose="020B0604020202020204" pitchFamily="34" charset="0"/>
              <a:cs typeface="Arial" panose="020B0604020202020204" pitchFamily="34" charset="0"/>
            </a:endParaRPr>
          </a:p>
          <a:p>
            <a:pPr>
              <a:lnSpc>
                <a:spcPct val="150000"/>
              </a:lnSpc>
            </a:pPr>
            <a:r>
              <a:rPr lang="de-DE" sz="2200"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663480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4</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Dienstvereinbarungen</a:t>
            </a:r>
          </a:p>
        </p:txBody>
      </p:sp>
      <p:sp>
        <p:nvSpPr>
          <p:cNvPr id="6" name="Textfeld 5"/>
          <p:cNvSpPr txBox="1"/>
          <p:nvPr/>
        </p:nvSpPr>
        <p:spPr>
          <a:xfrm>
            <a:off x="147600" y="964097"/>
            <a:ext cx="8670045" cy="5816977"/>
          </a:xfrm>
          <a:prstGeom prst="rect">
            <a:avLst/>
          </a:prstGeom>
          <a:noFill/>
        </p:spPr>
        <p:txBody>
          <a:bodyPr wrap="square" rtlCol="0">
            <a:spAutoFit/>
          </a:bodyPr>
          <a:lstStyle/>
          <a:p>
            <a:pPr>
              <a:lnSpc>
                <a:spcPct val="150000"/>
              </a:lnSpc>
            </a:pPr>
            <a:r>
              <a:rPr lang="de-DE" sz="2200" u="sng" dirty="0" smtClean="0">
                <a:latin typeface="Arial" panose="020B0604020202020204" pitchFamily="34" charset="0"/>
                <a:cs typeface="Arial" panose="020B0604020202020204" pitchFamily="34" charset="0"/>
              </a:rPr>
              <a:t>Was ist eine Dienstvereinbarung?</a:t>
            </a:r>
          </a:p>
          <a:p>
            <a:pPr>
              <a:lnSpc>
                <a:spcPct val="150000"/>
              </a:lnSpc>
            </a:pPr>
            <a:endParaRPr lang="de-DE" sz="2200" u="sng" dirty="0">
              <a:latin typeface="Arial" panose="020B0604020202020204" pitchFamily="34" charset="0"/>
              <a:cs typeface="Arial" panose="020B0604020202020204" pitchFamily="34" charset="0"/>
            </a:endParaRPr>
          </a:p>
          <a:p>
            <a:pPr>
              <a:lnSpc>
                <a:spcPct val="150000"/>
              </a:lnSpc>
            </a:pPr>
            <a:endParaRPr lang="de-DE" sz="2200" dirty="0" smtClean="0">
              <a:latin typeface="Arial" panose="020B0604020202020204" pitchFamily="34" charset="0"/>
              <a:cs typeface="Arial" panose="020B0604020202020204" pitchFamily="34" charset="0"/>
            </a:endParaRPr>
          </a:p>
          <a:p>
            <a:pPr>
              <a:lnSpc>
                <a:spcPct val="150000"/>
              </a:lnSpc>
            </a:pPr>
            <a:r>
              <a:rPr lang="de-DE" sz="2200" dirty="0" smtClean="0">
                <a:latin typeface="Arial" panose="020B0604020202020204" pitchFamily="34" charset="0"/>
                <a:cs typeface="Arial" panose="020B0604020202020204" pitchFamily="34" charset="0"/>
              </a:rPr>
              <a:t>- Generelle Regelung eines bestimmten Sachverhaltes. So soll sichergestellt werden, dass vergleichbare Dinge </a:t>
            </a:r>
            <a:r>
              <a:rPr lang="de-DE" sz="2200" dirty="0" err="1" smtClean="0">
                <a:latin typeface="Arial" panose="020B0604020202020204" pitchFamily="34" charset="0"/>
                <a:cs typeface="Arial" panose="020B0604020202020204" pitchFamily="34" charset="0"/>
              </a:rPr>
              <a:t>grds</a:t>
            </a:r>
            <a:r>
              <a:rPr lang="de-DE" sz="2200" dirty="0" smtClean="0">
                <a:latin typeface="Arial" panose="020B0604020202020204" pitchFamily="34" charset="0"/>
                <a:cs typeface="Arial" panose="020B0604020202020204" pitchFamily="34" charset="0"/>
              </a:rPr>
              <a:t>. </a:t>
            </a:r>
            <a:r>
              <a:rPr lang="de-DE" sz="2200" dirty="0">
                <a:latin typeface="Arial" panose="020B0604020202020204" pitchFamily="34" charset="0"/>
                <a:cs typeface="Arial" panose="020B0604020202020204" pitchFamily="34" charset="0"/>
              </a:rPr>
              <a:t>g</a:t>
            </a:r>
            <a:r>
              <a:rPr lang="de-DE" sz="2200" dirty="0" smtClean="0">
                <a:latin typeface="Arial" panose="020B0604020202020204" pitchFamily="34" charset="0"/>
                <a:cs typeface="Arial" panose="020B0604020202020204" pitchFamily="34" charset="0"/>
              </a:rPr>
              <a:t>leich gehandhabt werden und zu einer Arbeitserleichterung auf beiden Seiten (PR und Dienststelle) führen.</a:t>
            </a:r>
          </a:p>
          <a:p>
            <a:pPr>
              <a:lnSpc>
                <a:spcPct val="150000"/>
              </a:lnSpc>
            </a:pPr>
            <a:endParaRPr lang="de-DE" sz="2200" u="sng" dirty="0">
              <a:latin typeface="Arial" panose="020B0604020202020204" pitchFamily="34" charset="0"/>
              <a:cs typeface="Arial" panose="020B0604020202020204" pitchFamily="34" charset="0"/>
            </a:endParaRPr>
          </a:p>
          <a:p>
            <a:pPr>
              <a:lnSpc>
                <a:spcPct val="150000"/>
              </a:lnSpc>
            </a:pPr>
            <a:endParaRPr lang="de-DE" sz="2400" dirty="0" smtClean="0"/>
          </a:p>
          <a:p>
            <a:pPr>
              <a:lnSpc>
                <a:spcPct val="150000"/>
              </a:lnSpc>
            </a:pPr>
            <a:endParaRPr lang="de-DE" sz="2400" dirty="0">
              <a:latin typeface="Arial" panose="020B0604020202020204" pitchFamily="34" charset="0"/>
              <a:cs typeface="Arial" panose="020B0604020202020204" pitchFamily="34" charset="0"/>
            </a:endParaRPr>
          </a:p>
          <a:p>
            <a:pPr>
              <a:lnSpc>
                <a:spcPct val="150000"/>
              </a:lnSpc>
            </a:pPr>
            <a:r>
              <a:rPr lang="de-DE" sz="2400"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384937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40</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Entlastungsanzeige</a:t>
            </a:r>
          </a:p>
        </p:txBody>
      </p:sp>
      <p:sp>
        <p:nvSpPr>
          <p:cNvPr id="6" name="Textfeld 5"/>
          <p:cNvSpPr txBox="1"/>
          <p:nvPr/>
        </p:nvSpPr>
        <p:spPr>
          <a:xfrm>
            <a:off x="147600" y="964097"/>
            <a:ext cx="8670045" cy="1200329"/>
          </a:xfrm>
          <a:prstGeom prst="rect">
            <a:avLst/>
          </a:prstGeom>
          <a:noFill/>
        </p:spPr>
        <p:txBody>
          <a:bodyPr wrap="square" rtlCol="0">
            <a:spAutoFit/>
          </a:bodyPr>
          <a:lstStyle/>
          <a:p>
            <a:pPr>
              <a:lnSpc>
                <a:spcPct val="150000"/>
              </a:lnSpc>
            </a:pPr>
            <a:endParaRPr lang="de-DE" sz="2400" dirty="0" smtClean="0"/>
          </a:p>
          <a:p>
            <a:pPr>
              <a:lnSpc>
                <a:spcPct val="150000"/>
              </a:lnSpc>
            </a:pPr>
            <a:r>
              <a:rPr lang="de-DE" sz="2400" dirty="0" smtClean="0">
                <a:latin typeface="Arial" panose="020B0604020202020204" pitchFamily="34" charset="0"/>
                <a:cs typeface="Arial" panose="020B0604020202020204" pitchFamily="34" charset="0"/>
              </a:rPr>
              <a:t>	</a:t>
            </a: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4100" y="785092"/>
            <a:ext cx="4261427" cy="5516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63671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41</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Entlastungsanzeige</a:t>
            </a:r>
          </a:p>
        </p:txBody>
      </p:sp>
      <p:sp>
        <p:nvSpPr>
          <p:cNvPr id="6" name="Textfeld 5"/>
          <p:cNvSpPr txBox="1"/>
          <p:nvPr/>
        </p:nvSpPr>
        <p:spPr>
          <a:xfrm>
            <a:off x="147600" y="964097"/>
            <a:ext cx="8670045" cy="3647152"/>
          </a:xfrm>
          <a:prstGeom prst="rect">
            <a:avLst/>
          </a:prstGeom>
          <a:noFill/>
        </p:spPr>
        <p:txBody>
          <a:bodyPr wrap="square" rtlCol="0">
            <a:spAutoFit/>
          </a:bodyPr>
          <a:lstStyle/>
          <a:p>
            <a:pPr marL="342900" indent="-342900">
              <a:lnSpc>
                <a:spcPct val="150000"/>
              </a:lnSpc>
              <a:buFontTx/>
              <a:buChar char="-"/>
            </a:pPr>
            <a:r>
              <a:rPr lang="de-DE" sz="2200" dirty="0">
                <a:latin typeface="Arial" panose="020B0604020202020204" pitchFamily="34" charset="0"/>
                <a:cs typeface="Arial" panose="020B0604020202020204" pitchFamily="34" charset="0"/>
              </a:rPr>
              <a:t>Die </a:t>
            </a:r>
            <a:r>
              <a:rPr lang="de-DE" sz="2200" dirty="0" smtClean="0">
                <a:latin typeface="Arial" panose="020B0604020202020204" pitchFamily="34" charset="0"/>
                <a:cs typeface="Arial" panose="020B0604020202020204" pitchFamily="34" charset="0"/>
              </a:rPr>
              <a:t>Entlastungsanzeige sollte parallel </a:t>
            </a:r>
            <a:r>
              <a:rPr lang="de-DE" sz="2200" dirty="0">
                <a:latin typeface="Arial" panose="020B0604020202020204" pitchFamily="34" charset="0"/>
                <a:cs typeface="Arial" panose="020B0604020202020204" pitchFamily="34" charset="0"/>
              </a:rPr>
              <a:t>auch dem Personalrat mit angezeigt werden</a:t>
            </a:r>
            <a:r>
              <a:rPr lang="de-DE" sz="2200" dirty="0" smtClean="0">
                <a:latin typeface="Arial" panose="020B0604020202020204" pitchFamily="34" charset="0"/>
                <a:cs typeface="Arial" panose="020B0604020202020204" pitchFamily="34" charset="0"/>
              </a:rPr>
              <a:t>. Warum?</a:t>
            </a: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800100" lvl="1" indent="-342900">
              <a:lnSpc>
                <a:spcPct val="150000"/>
              </a:lnSpc>
              <a:buFontTx/>
              <a:buChar char="-"/>
            </a:pPr>
            <a:r>
              <a:rPr lang="de-DE" sz="2200" dirty="0" smtClean="0">
                <a:latin typeface="Arial" panose="020B0604020202020204" pitchFamily="34" charset="0"/>
                <a:cs typeface="Arial" panose="020B0604020202020204" pitchFamily="34" charset="0"/>
              </a:rPr>
              <a:t>Unterstützung beim Dienstgespräch</a:t>
            </a:r>
          </a:p>
          <a:p>
            <a:pPr marL="800100" lvl="1"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800100" lvl="1" indent="-342900">
              <a:lnSpc>
                <a:spcPct val="150000"/>
              </a:lnSpc>
              <a:buFontTx/>
              <a:buChar char="-"/>
            </a:pPr>
            <a:r>
              <a:rPr lang="de-DE" sz="2200" dirty="0" smtClean="0">
                <a:latin typeface="Arial" panose="020B0604020202020204" pitchFamily="34" charset="0"/>
                <a:cs typeface="Arial" panose="020B0604020202020204" pitchFamily="34" charset="0"/>
              </a:rPr>
              <a:t>Personalengpässe werden dem Personalrat angezeigt</a:t>
            </a:r>
          </a:p>
          <a:p>
            <a:pPr>
              <a:lnSpc>
                <a:spcPct val="150000"/>
              </a:lnSpc>
            </a:pPr>
            <a:r>
              <a:rPr lang="de-DE" sz="2200"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06411665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42</a:t>
            </a:fld>
            <a:endParaRPr lang="de-DE" dirty="0"/>
          </a:p>
        </p:txBody>
      </p:sp>
      <p:sp>
        <p:nvSpPr>
          <p:cNvPr id="5" name="Textfeld 4"/>
          <p:cNvSpPr txBox="1"/>
          <p:nvPr/>
        </p:nvSpPr>
        <p:spPr>
          <a:xfrm>
            <a:off x="0" y="2210258"/>
            <a:ext cx="9144000" cy="1569660"/>
          </a:xfrm>
          <a:prstGeom prst="rect">
            <a:avLst/>
          </a:prstGeom>
          <a:noFill/>
        </p:spPr>
        <p:txBody>
          <a:bodyPr wrap="square" rtlCol="0">
            <a:spAutoFit/>
          </a:bodyPr>
          <a:lstStyle/>
          <a:p>
            <a:pPr algn="ctr"/>
            <a:r>
              <a:rPr lang="de-DE" sz="4800" dirty="0">
                <a:latin typeface="HSD Sans"/>
                <a:cs typeface="HSD Sans"/>
              </a:rPr>
              <a:t>Wir sind die</a:t>
            </a:r>
            <a:br>
              <a:rPr lang="de-DE" sz="4800" dirty="0">
                <a:latin typeface="HSD Sans"/>
                <a:cs typeface="HSD Sans"/>
              </a:rPr>
            </a:br>
            <a:r>
              <a:rPr lang="de-DE" sz="4800" dirty="0">
                <a:latin typeface="HSD Sans"/>
                <a:cs typeface="HSD Sans"/>
              </a:rPr>
              <a:t>JAV</a:t>
            </a:r>
            <a:endParaRPr lang="de-DE" sz="4800" dirty="0" smtClean="0">
              <a:latin typeface="HSD Sans"/>
              <a:cs typeface="HSD Sans"/>
            </a:endParaRPr>
          </a:p>
        </p:txBody>
      </p:sp>
    </p:spTree>
    <p:extLst>
      <p:ext uri="{BB962C8B-B14F-4D97-AF65-F5344CB8AC3E}">
        <p14:creationId xmlns:p14="http://schemas.microsoft.com/office/powerpoint/2010/main" val="24932844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43</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JAV</a:t>
            </a:r>
          </a:p>
        </p:txBody>
      </p:sp>
      <p:sp>
        <p:nvSpPr>
          <p:cNvPr id="6" name="Textfeld 5"/>
          <p:cNvSpPr txBox="1"/>
          <p:nvPr/>
        </p:nvSpPr>
        <p:spPr>
          <a:xfrm>
            <a:off x="147600" y="1419326"/>
            <a:ext cx="8996400" cy="4154984"/>
          </a:xfrm>
          <a:prstGeom prst="rect">
            <a:avLst/>
          </a:prstGeom>
          <a:noFill/>
        </p:spPr>
        <p:txBody>
          <a:bodyPr wrap="square" rtlCol="0">
            <a:spAutoFit/>
          </a:bodyPr>
          <a:lstStyle/>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Teil </a:t>
            </a:r>
            <a:r>
              <a:rPr lang="de-DE" sz="2200" dirty="0">
                <a:latin typeface="Arial" panose="020B0604020202020204" pitchFamily="34" charset="0"/>
                <a:cs typeface="Arial" panose="020B0604020202020204" pitchFamily="34" charset="0"/>
              </a:rPr>
              <a:t>des Personalrates als </a:t>
            </a:r>
            <a:r>
              <a:rPr lang="de-DE" sz="2200" dirty="0" smtClean="0">
                <a:latin typeface="Arial" panose="020B0604020202020204" pitchFamily="34" charset="0"/>
                <a:cs typeface="Arial" panose="020B0604020202020204" pitchFamily="34" charset="0"/>
              </a:rPr>
              <a:t>Gremium</a:t>
            </a:r>
          </a:p>
          <a:p>
            <a:pPr marL="342900" indent="-342900">
              <a:lnSpc>
                <a:spcPct val="150000"/>
              </a:lnSpc>
              <a:buFontTx/>
              <a:buChar char="-"/>
            </a:pPr>
            <a:r>
              <a:rPr lang="de-DE" sz="2200" dirty="0">
                <a:latin typeface="Arial" panose="020B0604020202020204" pitchFamily="34" charset="0"/>
                <a:cs typeface="Arial" panose="020B0604020202020204" pitchFamily="34" charset="0"/>
              </a:rPr>
              <a:t>Vertretung der Jugendlichen unter 18 </a:t>
            </a:r>
            <a:r>
              <a:rPr lang="de-DE" sz="2200" dirty="0" smtClean="0">
                <a:latin typeface="Arial" panose="020B0604020202020204" pitchFamily="34" charset="0"/>
                <a:cs typeface="Arial" panose="020B0604020202020204" pitchFamily="34" charset="0"/>
              </a:rPr>
              <a:t>Jahren</a:t>
            </a:r>
          </a:p>
          <a:p>
            <a:pPr marL="342900" indent="-342900">
              <a:lnSpc>
                <a:spcPct val="150000"/>
              </a:lnSpc>
              <a:buFontTx/>
              <a:buChar char="-"/>
            </a:pPr>
            <a:r>
              <a:rPr lang="de-DE" sz="2200" dirty="0">
                <a:latin typeface="Arial" panose="020B0604020202020204" pitchFamily="34" charset="0"/>
                <a:cs typeface="Arial" panose="020B0604020202020204" pitchFamily="34" charset="0"/>
              </a:rPr>
              <a:t>Vertretung der zur </a:t>
            </a:r>
            <a:r>
              <a:rPr lang="de-DE" sz="2200" dirty="0" smtClean="0">
                <a:latin typeface="Arial" panose="020B0604020202020204" pitchFamily="34" charset="0"/>
                <a:cs typeface="Arial" panose="020B0604020202020204" pitchFamily="34" charset="0"/>
              </a:rPr>
              <a:t>Berufsausbildung beschäftigten </a:t>
            </a:r>
            <a:r>
              <a:rPr lang="de-DE" sz="2200" dirty="0">
                <a:latin typeface="Arial" panose="020B0604020202020204" pitchFamily="34" charset="0"/>
                <a:cs typeface="Arial" panose="020B0604020202020204" pitchFamily="34" charset="0"/>
              </a:rPr>
              <a:t>Auszubildende, Praktikanten unter 25 </a:t>
            </a:r>
            <a:r>
              <a:rPr lang="de-DE" sz="2200" dirty="0" smtClean="0">
                <a:latin typeface="Arial" panose="020B0604020202020204" pitchFamily="34" charset="0"/>
                <a:cs typeface="Arial" panose="020B0604020202020204" pitchFamily="34" charset="0"/>
              </a:rPr>
              <a:t>Jahren</a:t>
            </a: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Aufgaben:</a:t>
            </a:r>
            <a:r>
              <a:rPr lang="de-DE" sz="2200" dirty="0">
                <a:latin typeface="Arial" panose="020B0604020202020204" pitchFamily="34" charset="0"/>
                <a:cs typeface="Arial" panose="020B0604020202020204" pitchFamily="34" charset="0"/>
              </a:rPr>
              <a:t/>
            </a:r>
            <a:br>
              <a:rPr lang="de-DE" sz="2200" dirty="0">
                <a:latin typeface="Arial" panose="020B0604020202020204" pitchFamily="34" charset="0"/>
                <a:cs typeface="Arial" panose="020B0604020202020204" pitchFamily="34" charset="0"/>
              </a:rPr>
            </a:br>
            <a:r>
              <a:rPr lang="de-DE" sz="2200" dirty="0">
                <a:latin typeface="Arial" panose="020B0604020202020204" pitchFamily="34" charset="0"/>
                <a:cs typeface="Arial" panose="020B0604020202020204" pitchFamily="34" charset="0"/>
              </a:rPr>
              <a:t>		- darüber zu wachen, ob geltende </a:t>
            </a:r>
            <a:r>
              <a:rPr lang="de-DE" sz="2200" dirty="0" smtClean="0">
                <a:latin typeface="Arial" panose="020B0604020202020204" pitchFamily="34" charset="0"/>
                <a:cs typeface="Arial" panose="020B0604020202020204" pitchFamily="34" charset="0"/>
              </a:rPr>
              <a:t>Gesetze eingehalten werden</a:t>
            </a:r>
            <a:r>
              <a:rPr lang="de-DE" sz="2200" dirty="0">
                <a:latin typeface="Arial" panose="020B0604020202020204" pitchFamily="34" charset="0"/>
                <a:cs typeface="Arial" panose="020B0604020202020204" pitchFamily="34" charset="0"/>
              </a:rPr>
              <a:t/>
            </a:r>
            <a:br>
              <a:rPr lang="de-DE" sz="2200" dirty="0">
                <a:latin typeface="Arial" panose="020B0604020202020204" pitchFamily="34" charset="0"/>
                <a:cs typeface="Arial" panose="020B0604020202020204" pitchFamily="34" charset="0"/>
              </a:rPr>
            </a:br>
            <a:r>
              <a:rPr lang="de-DE" sz="2200" dirty="0">
                <a:latin typeface="Arial" panose="020B0604020202020204" pitchFamily="34" charset="0"/>
                <a:cs typeface="Arial" panose="020B0604020202020204" pitchFamily="34" charset="0"/>
              </a:rPr>
              <a:t>		- Maßnahmen beantragen, die </a:t>
            </a:r>
            <a:r>
              <a:rPr lang="de-DE" sz="2200" dirty="0" smtClean="0">
                <a:latin typeface="Arial" panose="020B0604020202020204" pitchFamily="34" charset="0"/>
                <a:cs typeface="Arial" panose="020B0604020202020204" pitchFamily="34" charset="0"/>
              </a:rPr>
              <a:t>den Auszubildenden </a:t>
            </a:r>
            <a:r>
              <a:rPr lang="de-DE" sz="2200" dirty="0">
                <a:latin typeface="Arial" panose="020B0604020202020204" pitchFamily="34" charset="0"/>
                <a:cs typeface="Arial" panose="020B0604020202020204" pitchFamily="34" charset="0"/>
              </a:rPr>
              <a:t>dienen </a:t>
            </a:r>
            <a:r>
              <a:rPr lang="de-DE" sz="2200"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91354609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44</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Rechenschaftsbericht</a:t>
            </a:r>
          </a:p>
        </p:txBody>
      </p:sp>
      <p:sp>
        <p:nvSpPr>
          <p:cNvPr id="6" name="Textfeld 5"/>
          <p:cNvSpPr txBox="1"/>
          <p:nvPr/>
        </p:nvSpPr>
        <p:spPr>
          <a:xfrm>
            <a:off x="147600" y="964097"/>
            <a:ext cx="8670045" cy="4524315"/>
          </a:xfrm>
          <a:prstGeom prst="rect">
            <a:avLst/>
          </a:prstGeom>
          <a:noFill/>
        </p:spPr>
        <p:txBody>
          <a:bodyPr wrap="square" rtlCol="0">
            <a:spAutoFit/>
          </a:bodyPr>
          <a:lstStyle/>
          <a:p>
            <a:pPr>
              <a:lnSpc>
                <a:spcPct val="150000"/>
              </a:lnSpc>
            </a:pPr>
            <a:r>
              <a:rPr lang="de-DE" sz="2400" dirty="0" smtClean="0">
                <a:latin typeface="Arial" panose="020B0604020202020204" pitchFamily="34" charset="0"/>
                <a:cs typeface="Arial" panose="020B0604020202020204" pitchFamily="34" charset="0"/>
              </a:rPr>
              <a:t>Beteiligung des Personalrats:</a:t>
            </a:r>
          </a:p>
          <a:p>
            <a:pPr>
              <a:lnSpc>
                <a:spcPct val="150000"/>
              </a:lnSpc>
            </a:pPr>
            <a:endParaRPr lang="de-DE" sz="2400" dirty="0">
              <a:latin typeface="Arial" panose="020B0604020202020204" pitchFamily="34" charset="0"/>
              <a:cs typeface="Arial" panose="020B0604020202020204" pitchFamily="34" charset="0"/>
            </a:endParaRPr>
          </a:p>
          <a:p>
            <a:pPr>
              <a:lnSpc>
                <a:spcPct val="150000"/>
              </a:lnSpc>
            </a:pPr>
            <a:r>
              <a:rPr lang="de-DE" sz="2400" dirty="0" smtClean="0">
                <a:latin typeface="Arial" panose="020B0604020202020204" pitchFamily="34" charset="0"/>
                <a:cs typeface="Arial" panose="020B0604020202020204" pitchFamily="34" charset="0"/>
              </a:rPr>
              <a:t>§ 72 – Mitbestimmungspflichtige Angelegenheiten: </a:t>
            </a:r>
            <a:r>
              <a:rPr lang="de-DE" sz="2400" b="1" dirty="0" smtClean="0">
                <a:latin typeface="Arial" panose="020B0604020202020204" pitchFamily="34" charset="0"/>
                <a:cs typeface="Arial" panose="020B0604020202020204" pitchFamily="34" charset="0"/>
              </a:rPr>
              <a:t>230</a:t>
            </a:r>
            <a:r>
              <a:rPr lang="de-DE" sz="2400" dirty="0" smtClean="0">
                <a:latin typeface="Arial" panose="020B0604020202020204" pitchFamily="34" charset="0"/>
                <a:cs typeface="Arial" panose="020B0604020202020204" pitchFamily="34" charset="0"/>
              </a:rPr>
              <a:t>	</a:t>
            </a:r>
            <a:endParaRPr lang="de-DE" sz="2400" dirty="0">
              <a:latin typeface="Arial" panose="020B0604020202020204" pitchFamily="34" charset="0"/>
              <a:cs typeface="Arial" panose="020B0604020202020204" pitchFamily="34" charset="0"/>
            </a:endParaRPr>
          </a:p>
          <a:p>
            <a:pPr>
              <a:lnSpc>
                <a:spcPct val="150000"/>
              </a:lnSpc>
            </a:pPr>
            <a:r>
              <a:rPr lang="de-DE" sz="2400" dirty="0" smtClean="0">
                <a:latin typeface="Arial" panose="020B0604020202020204" pitchFamily="34" charset="0"/>
                <a:cs typeface="Arial" panose="020B0604020202020204" pitchFamily="34" charset="0"/>
              </a:rPr>
              <a:t>§ 73 – Mitwirkungspflichtige Angelegenheiten: </a:t>
            </a:r>
            <a:r>
              <a:rPr lang="de-DE" sz="2400" b="1" dirty="0" smtClean="0">
                <a:latin typeface="Arial" panose="020B0604020202020204" pitchFamily="34" charset="0"/>
                <a:cs typeface="Arial" panose="020B0604020202020204" pitchFamily="34" charset="0"/>
              </a:rPr>
              <a:t>45</a:t>
            </a:r>
            <a:r>
              <a:rPr lang="de-DE" sz="2400" dirty="0" smtClean="0">
                <a:latin typeface="Arial" panose="020B0604020202020204" pitchFamily="34" charset="0"/>
                <a:cs typeface="Arial" panose="020B0604020202020204" pitchFamily="34" charset="0"/>
              </a:rPr>
              <a:t>		</a:t>
            </a:r>
            <a:endParaRPr lang="de-DE" sz="2400" dirty="0">
              <a:latin typeface="Arial" panose="020B0604020202020204" pitchFamily="34" charset="0"/>
              <a:cs typeface="Arial" panose="020B0604020202020204" pitchFamily="34" charset="0"/>
            </a:endParaRPr>
          </a:p>
          <a:p>
            <a:pPr>
              <a:lnSpc>
                <a:spcPct val="150000"/>
              </a:lnSpc>
            </a:pPr>
            <a:r>
              <a:rPr lang="de-DE" sz="2400" dirty="0" smtClean="0">
                <a:latin typeface="Arial" panose="020B0604020202020204" pitchFamily="34" charset="0"/>
                <a:cs typeface="Arial" panose="020B0604020202020204" pitchFamily="34" charset="0"/>
              </a:rPr>
              <a:t>§ 74 – Beteiligung in personellen Angelegenheiten: </a:t>
            </a:r>
            <a:r>
              <a:rPr lang="de-DE" sz="2400" b="1" dirty="0" smtClean="0">
                <a:latin typeface="Arial" panose="020B0604020202020204" pitchFamily="34" charset="0"/>
                <a:cs typeface="Arial" panose="020B0604020202020204" pitchFamily="34" charset="0"/>
              </a:rPr>
              <a:t>11</a:t>
            </a:r>
            <a:r>
              <a:rPr lang="de-DE" sz="2400" dirty="0" smtClean="0">
                <a:latin typeface="Arial" panose="020B0604020202020204" pitchFamily="34" charset="0"/>
                <a:cs typeface="Arial" panose="020B0604020202020204" pitchFamily="34" charset="0"/>
              </a:rPr>
              <a:t>	</a:t>
            </a:r>
            <a:endParaRPr lang="de-DE" sz="2400" dirty="0">
              <a:latin typeface="Arial" panose="020B0604020202020204" pitchFamily="34" charset="0"/>
              <a:cs typeface="Arial" panose="020B0604020202020204" pitchFamily="34" charset="0"/>
            </a:endParaRPr>
          </a:p>
          <a:p>
            <a:pPr>
              <a:lnSpc>
                <a:spcPct val="150000"/>
              </a:lnSpc>
            </a:pPr>
            <a:r>
              <a:rPr lang="de-DE" sz="2400" dirty="0" smtClean="0">
                <a:latin typeface="Arial" panose="020B0604020202020204" pitchFamily="34" charset="0"/>
                <a:cs typeface="Arial" panose="020B0604020202020204" pitchFamily="34" charset="0"/>
              </a:rPr>
              <a:t>§ 75  - Anhörungspflichtige Angelegenheiten: </a:t>
            </a:r>
            <a:r>
              <a:rPr lang="de-DE" sz="2400" b="1" dirty="0" smtClean="0">
                <a:latin typeface="Arial" panose="020B0604020202020204" pitchFamily="34" charset="0"/>
                <a:cs typeface="Arial" panose="020B0604020202020204" pitchFamily="34" charset="0"/>
              </a:rPr>
              <a:t>2</a:t>
            </a:r>
            <a:r>
              <a:rPr lang="de-DE" sz="2400" dirty="0" smtClean="0">
                <a:latin typeface="Arial" panose="020B0604020202020204" pitchFamily="34" charset="0"/>
                <a:cs typeface="Arial" panose="020B0604020202020204" pitchFamily="34" charset="0"/>
              </a:rPr>
              <a:t>	</a:t>
            </a:r>
          </a:p>
          <a:p>
            <a:pPr>
              <a:lnSpc>
                <a:spcPct val="150000"/>
              </a:lnSpc>
            </a:pPr>
            <a:endParaRPr lang="de-DE" sz="2400" dirty="0">
              <a:latin typeface="Arial" panose="020B0604020202020204" pitchFamily="34" charset="0"/>
              <a:cs typeface="Arial" panose="020B0604020202020204" pitchFamily="34" charset="0"/>
            </a:endParaRPr>
          </a:p>
          <a:p>
            <a:pPr>
              <a:lnSpc>
                <a:spcPct val="150000"/>
              </a:lnSpc>
            </a:pPr>
            <a:r>
              <a:rPr lang="de-DE" sz="2400" smtClean="0">
                <a:latin typeface="Arial" panose="020B0604020202020204" pitchFamily="34" charset="0"/>
                <a:cs typeface="Arial" panose="020B0604020202020204" pitchFamily="34" charset="0"/>
              </a:rPr>
              <a:t>Detaillierte </a:t>
            </a:r>
            <a:r>
              <a:rPr lang="de-DE" sz="2400" dirty="0" smtClean="0">
                <a:latin typeface="Arial" panose="020B0604020202020204" pitchFamily="34" charset="0"/>
                <a:cs typeface="Arial" panose="020B0604020202020204" pitchFamily="34" charset="0"/>
              </a:rPr>
              <a:t>Informationen folgen im </a:t>
            </a:r>
            <a:r>
              <a:rPr lang="de-DE" sz="2400" smtClean="0">
                <a:latin typeface="Arial" panose="020B0604020202020204" pitchFamily="34" charset="0"/>
                <a:cs typeface="Arial" panose="020B0604020202020204" pitchFamily="34" charset="0"/>
              </a:rPr>
              <a:t>nächsten StichTach</a:t>
            </a:r>
            <a:r>
              <a:rPr lang="de-DE" sz="2400" dirty="0">
                <a:latin typeface="Arial" panose="020B0604020202020204" pitchFamily="34" charset="0"/>
                <a:cs typeface="Arial" panose="020B0604020202020204" pitchFamily="34" charset="0"/>
              </a:rPr>
              <a:t>!</a:t>
            </a:r>
            <a:endParaRPr lang="de-DE"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21076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45</a:t>
            </a:fld>
            <a:endParaRPr lang="de-DE" dirty="0"/>
          </a:p>
        </p:txBody>
      </p:sp>
      <p:sp>
        <p:nvSpPr>
          <p:cNvPr id="5" name="Textfeld 4"/>
          <p:cNvSpPr txBox="1"/>
          <p:nvPr/>
        </p:nvSpPr>
        <p:spPr>
          <a:xfrm>
            <a:off x="147600" y="100800"/>
            <a:ext cx="8771699" cy="5170646"/>
          </a:xfrm>
          <a:prstGeom prst="rect">
            <a:avLst/>
          </a:prstGeom>
          <a:noFill/>
        </p:spPr>
        <p:txBody>
          <a:bodyPr wrap="square" rtlCol="0">
            <a:spAutoFit/>
          </a:bodyPr>
          <a:lstStyle/>
          <a:p>
            <a:pPr algn="ctr"/>
            <a:endParaRPr lang="de-DE" sz="4800" dirty="0">
              <a:latin typeface="HSD Sans"/>
              <a:cs typeface="HSD Sans"/>
            </a:endParaRPr>
          </a:p>
          <a:p>
            <a:pPr algn="ctr"/>
            <a:endParaRPr lang="de-DE" sz="4800" dirty="0" smtClean="0">
              <a:latin typeface="HSD Sans"/>
              <a:cs typeface="HSD Sans"/>
            </a:endParaRPr>
          </a:p>
          <a:p>
            <a:pPr algn="ctr"/>
            <a:r>
              <a:rPr lang="de-DE" sz="13800" dirty="0" smtClean="0">
                <a:latin typeface="HSD Sans"/>
                <a:cs typeface="HSD Sans"/>
              </a:rPr>
              <a:t>Pause</a:t>
            </a:r>
          </a:p>
          <a:p>
            <a:pPr algn="ctr"/>
            <a:endParaRPr lang="de-DE" sz="4800" dirty="0" smtClean="0">
              <a:latin typeface="HSD Sans"/>
              <a:cs typeface="HSD Sans"/>
            </a:endParaRPr>
          </a:p>
          <a:p>
            <a:pPr algn="ctr"/>
            <a:endParaRPr lang="de-DE" sz="4800" dirty="0" smtClean="0">
              <a:latin typeface="HSD Sans"/>
              <a:cs typeface="HSD Sans"/>
            </a:endParaRPr>
          </a:p>
        </p:txBody>
      </p:sp>
    </p:spTree>
    <p:extLst>
      <p:ext uri="{BB962C8B-B14F-4D97-AF65-F5344CB8AC3E}">
        <p14:creationId xmlns:p14="http://schemas.microsoft.com/office/powerpoint/2010/main" val="2882587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5</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Dienstvereinbarungen</a:t>
            </a:r>
          </a:p>
        </p:txBody>
      </p:sp>
      <p:sp>
        <p:nvSpPr>
          <p:cNvPr id="6" name="Textfeld 5"/>
          <p:cNvSpPr txBox="1"/>
          <p:nvPr/>
        </p:nvSpPr>
        <p:spPr>
          <a:xfrm>
            <a:off x="147600" y="964097"/>
            <a:ext cx="8670045" cy="7386638"/>
          </a:xfrm>
          <a:prstGeom prst="rect">
            <a:avLst/>
          </a:prstGeom>
          <a:noFill/>
        </p:spPr>
        <p:txBody>
          <a:bodyPr wrap="square" rtlCol="0">
            <a:spAutoFit/>
          </a:bodyPr>
          <a:lstStyle/>
          <a:p>
            <a:pPr>
              <a:lnSpc>
                <a:spcPct val="150000"/>
              </a:lnSpc>
            </a:pPr>
            <a:r>
              <a:rPr lang="de-DE" sz="2200" b="1" u="sng" dirty="0" smtClean="0">
                <a:latin typeface="Arial" panose="020B0604020202020204" pitchFamily="34" charset="0"/>
                <a:cs typeface="Arial" panose="020B0604020202020204" pitchFamily="34" charset="0"/>
              </a:rPr>
              <a:t>Dienstvereinbarung Flexible Arbeitszeit (FLAZ):</a:t>
            </a:r>
          </a:p>
          <a:p>
            <a:pPr>
              <a:lnSpc>
                <a:spcPct val="150000"/>
              </a:lnSpc>
            </a:pPr>
            <a:endParaRPr lang="de-DE" sz="2200" b="1" u="sng" dirty="0" smtClean="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Regelt die Ausgestaltung unserer Arbeitszeit, legt Servicezeiten fest, regelt, wie mit Zeitguthaben/Zeitschulden umgegangen wird, Arztbesuche in der Arbeitszeit und vieles mehr. </a:t>
            </a: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Die Dienstvereinbarung und den dazugehörigen Leitfaden finden Sie auf den </a:t>
            </a:r>
            <a:r>
              <a:rPr lang="de-DE" sz="2200" dirty="0" err="1" smtClean="0">
                <a:latin typeface="Arial" panose="020B0604020202020204" pitchFamily="34" charset="0"/>
                <a:cs typeface="Arial" panose="020B0604020202020204" pitchFamily="34" charset="0"/>
              </a:rPr>
              <a:t>Intranetseiten</a:t>
            </a:r>
            <a:r>
              <a:rPr lang="de-DE" sz="2200" dirty="0" smtClean="0">
                <a:latin typeface="Arial" panose="020B0604020202020204" pitchFamily="34" charset="0"/>
                <a:cs typeface="Arial" panose="020B0604020202020204" pitchFamily="34" charset="0"/>
              </a:rPr>
              <a:t> des Dezernates Personal und Recht.</a:t>
            </a: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r>
              <a:rPr lang="de-DE" sz="2200" dirty="0" smtClean="0">
                <a:latin typeface="Arial" panose="020B0604020202020204" pitchFamily="34" charset="0"/>
                <a:cs typeface="Arial" panose="020B0604020202020204" pitchFamily="34" charset="0"/>
              </a:rPr>
              <a:t>Was regelt die DV FLAZ? </a:t>
            </a:r>
            <a:endParaRPr lang="de-DE" sz="2400" dirty="0" smtClean="0"/>
          </a:p>
          <a:p>
            <a:pPr marL="342900" indent="-342900">
              <a:lnSpc>
                <a:spcPct val="150000"/>
              </a:lnSpc>
              <a:buFontTx/>
              <a:buChar char="-"/>
            </a:pPr>
            <a:endParaRPr lang="de-DE" sz="2400" dirty="0" smtClean="0"/>
          </a:p>
          <a:p>
            <a:pPr>
              <a:lnSpc>
                <a:spcPct val="150000"/>
              </a:lnSpc>
            </a:pPr>
            <a:endParaRPr lang="de-DE" sz="2400" dirty="0" smtClean="0"/>
          </a:p>
          <a:p>
            <a:pPr>
              <a:lnSpc>
                <a:spcPct val="150000"/>
              </a:lnSpc>
            </a:pPr>
            <a:endParaRPr lang="de-DE" sz="2400" dirty="0">
              <a:latin typeface="Arial" panose="020B0604020202020204" pitchFamily="34" charset="0"/>
              <a:cs typeface="Arial" panose="020B0604020202020204" pitchFamily="34" charset="0"/>
            </a:endParaRPr>
          </a:p>
          <a:p>
            <a:pPr>
              <a:lnSpc>
                <a:spcPct val="150000"/>
              </a:lnSpc>
            </a:pPr>
            <a:r>
              <a:rPr lang="de-DE" sz="2400"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463932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6</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Dienstvereinbarungen</a:t>
            </a:r>
          </a:p>
        </p:txBody>
      </p:sp>
      <p:sp>
        <p:nvSpPr>
          <p:cNvPr id="6" name="Textfeld 5"/>
          <p:cNvSpPr txBox="1"/>
          <p:nvPr/>
        </p:nvSpPr>
        <p:spPr>
          <a:xfrm>
            <a:off x="147600" y="1506500"/>
            <a:ext cx="8670045" cy="10722935"/>
          </a:xfrm>
          <a:prstGeom prst="rect">
            <a:avLst/>
          </a:prstGeom>
          <a:noFill/>
        </p:spPr>
        <p:txBody>
          <a:bodyPr wrap="square" rtlCol="0">
            <a:spAutoFit/>
          </a:bodyPr>
          <a:lstStyle/>
          <a:p>
            <a:pPr>
              <a:lnSpc>
                <a:spcPct val="150000"/>
              </a:lnSpc>
            </a:pPr>
            <a:r>
              <a:rPr lang="de-DE" sz="2200" dirty="0" smtClean="0">
                <a:latin typeface="Arial" panose="020B0604020202020204" pitchFamily="34" charset="0"/>
                <a:cs typeface="Arial" panose="020B0604020202020204" pitchFamily="34" charset="0"/>
              </a:rPr>
              <a:t>Jeder Beschäftigte hat zwei </a:t>
            </a:r>
            <a:r>
              <a:rPr lang="de-DE" sz="2200" b="1" dirty="0" smtClean="0">
                <a:latin typeface="Arial" panose="020B0604020202020204" pitchFamily="34" charset="0"/>
                <a:cs typeface="Arial" panose="020B0604020202020204" pitchFamily="34" charset="0"/>
              </a:rPr>
              <a:t>Arbeitszeitkonten</a:t>
            </a:r>
          </a:p>
          <a:p>
            <a:pPr marL="800100" lvl="1"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800100" lvl="1" indent="-342900">
              <a:lnSpc>
                <a:spcPct val="130000"/>
              </a:lnSpc>
              <a:buFontTx/>
              <a:buChar char="-"/>
            </a:pPr>
            <a:r>
              <a:rPr lang="de-DE" sz="2200" dirty="0" smtClean="0">
                <a:latin typeface="Arial" panose="020B0604020202020204" pitchFamily="34" charset="0"/>
                <a:cs typeface="Arial" panose="020B0604020202020204" pitchFamily="34" charset="0"/>
              </a:rPr>
              <a:t>Persönliches Zeitkonto: max. 30 Stunden Zeitguthaben und 10 Stunden Zeitschuld möglich bzw. übertragbar.</a:t>
            </a:r>
          </a:p>
          <a:p>
            <a:pPr marL="800100" lvl="1" indent="-342900">
              <a:lnSpc>
                <a:spcPct val="130000"/>
              </a:lnSpc>
              <a:buFontTx/>
              <a:buChar char="-"/>
            </a:pPr>
            <a:endParaRPr lang="de-DE" sz="2200" dirty="0" smtClean="0">
              <a:latin typeface="Arial" panose="020B0604020202020204" pitchFamily="34" charset="0"/>
              <a:cs typeface="Arial" panose="020B0604020202020204" pitchFamily="34" charset="0"/>
            </a:endParaRPr>
          </a:p>
          <a:p>
            <a:pPr marL="800100" lvl="1" indent="-342900">
              <a:lnSpc>
                <a:spcPct val="130000"/>
              </a:lnSpc>
              <a:buFontTx/>
              <a:buChar char="-"/>
            </a:pPr>
            <a:r>
              <a:rPr lang="de-DE" sz="2200" dirty="0" smtClean="0">
                <a:latin typeface="Arial" panose="020B0604020202020204" pitchFamily="34" charset="0"/>
                <a:cs typeface="Arial" panose="020B0604020202020204" pitchFamily="34" charset="0"/>
              </a:rPr>
              <a:t>Sammelkonto: max. 160 Stunden Zeitguthaben übertragbar.</a:t>
            </a:r>
          </a:p>
          <a:p>
            <a:pPr marL="800100" lvl="1" indent="-342900">
              <a:lnSpc>
                <a:spcPct val="130000"/>
              </a:lnSpc>
              <a:buFontTx/>
              <a:buChar char="-"/>
            </a:pPr>
            <a:endParaRPr lang="de-DE" sz="2200" dirty="0" smtClean="0">
              <a:latin typeface="Arial" panose="020B0604020202020204" pitchFamily="34" charset="0"/>
              <a:cs typeface="Arial" panose="020B0604020202020204" pitchFamily="34" charset="0"/>
            </a:endParaRPr>
          </a:p>
          <a:p>
            <a:pPr marL="800100" lvl="1" indent="-342900">
              <a:lnSpc>
                <a:spcPct val="130000"/>
              </a:lnSpc>
              <a:buFontTx/>
              <a:buChar char="-"/>
            </a:pPr>
            <a:r>
              <a:rPr lang="de-DE" sz="2200" b="1" dirty="0" smtClean="0">
                <a:latin typeface="Arial" panose="020B0604020202020204" pitchFamily="34" charset="0"/>
                <a:cs typeface="Arial" panose="020B0604020202020204" pitchFamily="34" charset="0"/>
              </a:rPr>
              <a:t>In Ausnahmefällen wie die unvorhersehbare Betreuung von kranken Kindern/pflegebedürftigen Angehörigen, kann die max. Zeitschuld auf 40 Stunden erhöht werden.</a:t>
            </a:r>
          </a:p>
          <a:p>
            <a:pPr>
              <a:lnSpc>
                <a:spcPct val="150000"/>
              </a:lnSpc>
            </a:pPr>
            <a:endParaRPr lang="de-DE" sz="2200" b="1"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a:latin typeface="Arial" panose="020B0604020202020204" pitchFamily="34" charset="0"/>
              <a:cs typeface="Arial" panose="020B0604020202020204" pitchFamily="34" charset="0"/>
            </a:endParaRPr>
          </a:p>
          <a:p>
            <a:pPr>
              <a:lnSpc>
                <a:spcPct val="150000"/>
              </a:lnSpc>
            </a:pPr>
            <a:r>
              <a:rPr lang="de-DE" sz="2200" dirty="0" smtClean="0">
                <a:latin typeface="Arial" panose="020B0604020202020204" pitchFamily="34" charset="0"/>
                <a:cs typeface="Arial" panose="020B0604020202020204" pitchFamily="34" charset="0"/>
              </a:rPr>
              <a:t>	</a:t>
            </a:r>
          </a:p>
        </p:txBody>
      </p:sp>
      <p:sp>
        <p:nvSpPr>
          <p:cNvPr id="2" name="Textfeld 1"/>
          <p:cNvSpPr txBox="1"/>
          <p:nvPr/>
        </p:nvSpPr>
        <p:spPr>
          <a:xfrm>
            <a:off x="147600" y="696673"/>
            <a:ext cx="8771699" cy="830997"/>
          </a:xfrm>
          <a:prstGeom prst="rect">
            <a:avLst/>
          </a:prstGeom>
          <a:noFill/>
        </p:spPr>
        <p:txBody>
          <a:bodyPr wrap="square" rtlCol="0">
            <a:spAutoFit/>
          </a:bodyPr>
          <a:lstStyle/>
          <a:p>
            <a:pPr algn="r"/>
            <a:r>
              <a:rPr lang="de-DE" sz="4800" dirty="0" smtClean="0">
                <a:solidFill>
                  <a:schemeClr val="bg1">
                    <a:lumMod val="50000"/>
                  </a:schemeClr>
                </a:solidFill>
                <a:latin typeface="Arial" panose="020B0604020202020204" pitchFamily="34" charset="0"/>
                <a:cs typeface="Arial" panose="020B0604020202020204" pitchFamily="34" charset="0"/>
              </a:rPr>
              <a:t>FLAZ</a:t>
            </a:r>
          </a:p>
        </p:txBody>
      </p:sp>
    </p:spTree>
    <p:extLst>
      <p:ext uri="{BB962C8B-B14F-4D97-AF65-F5344CB8AC3E}">
        <p14:creationId xmlns:p14="http://schemas.microsoft.com/office/powerpoint/2010/main" val="2189932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7</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r>
              <a:rPr lang="de-DE" sz="4800" dirty="0" smtClean="0">
                <a:latin typeface="HSD Sans"/>
                <a:cs typeface="HSD Sans"/>
              </a:rPr>
              <a:t>Dienstvereinbarungen</a:t>
            </a:r>
          </a:p>
        </p:txBody>
      </p:sp>
      <p:sp>
        <p:nvSpPr>
          <p:cNvPr id="6" name="Textfeld 5"/>
          <p:cNvSpPr txBox="1"/>
          <p:nvPr/>
        </p:nvSpPr>
        <p:spPr>
          <a:xfrm>
            <a:off x="147600" y="1527670"/>
            <a:ext cx="8670045" cy="11264622"/>
          </a:xfrm>
          <a:prstGeom prst="rect">
            <a:avLst/>
          </a:prstGeom>
          <a:noFill/>
        </p:spPr>
        <p:txBody>
          <a:bodyPr wrap="square" rtlCol="0">
            <a:spAutoFit/>
          </a:bodyPr>
          <a:lstStyle/>
          <a:p>
            <a:pPr>
              <a:lnSpc>
                <a:spcPct val="150000"/>
              </a:lnSpc>
            </a:pPr>
            <a:r>
              <a:rPr lang="de-DE" sz="2200" b="1" dirty="0" smtClean="0">
                <a:latin typeface="Arial" panose="020B0604020202020204" pitchFamily="34" charset="0"/>
                <a:cs typeface="Arial" panose="020B0604020202020204" pitchFamily="34" charset="0"/>
              </a:rPr>
              <a:t>Arztbesuche</a:t>
            </a:r>
            <a:r>
              <a:rPr lang="de-DE" sz="2200" dirty="0" smtClean="0">
                <a:latin typeface="Arial" panose="020B0604020202020204" pitchFamily="34" charset="0"/>
                <a:cs typeface="Arial" panose="020B0604020202020204" pitchFamily="34" charset="0"/>
              </a:rPr>
              <a:t> </a:t>
            </a:r>
            <a:r>
              <a:rPr lang="de-DE" sz="2200" dirty="0">
                <a:latin typeface="Arial" panose="020B0604020202020204" pitchFamily="34" charset="0"/>
                <a:cs typeface="Arial" panose="020B0604020202020204" pitchFamily="34" charset="0"/>
              </a:rPr>
              <a:t>während der Arbeitszeit: </a:t>
            </a:r>
          </a:p>
          <a:p>
            <a:pPr marL="800100" lvl="1" indent="-342900">
              <a:lnSpc>
                <a:spcPct val="150000"/>
              </a:lnSpc>
              <a:buFontTx/>
              <a:buChar char="-"/>
            </a:pPr>
            <a:r>
              <a:rPr lang="de-DE" sz="2200" dirty="0" smtClean="0">
                <a:latin typeface="Arial" panose="020B0604020202020204" pitchFamily="34" charset="0"/>
                <a:cs typeface="Arial" panose="020B0604020202020204" pitchFamily="34" charset="0"/>
              </a:rPr>
              <a:t>Wahrnehmung </a:t>
            </a:r>
            <a:r>
              <a:rPr lang="de-DE" sz="2200" dirty="0">
                <a:latin typeface="Arial" panose="020B0604020202020204" pitchFamily="34" charset="0"/>
                <a:cs typeface="Arial" panose="020B0604020202020204" pitchFamily="34" charset="0"/>
              </a:rPr>
              <a:t>während der Regelarbeitszeit (+)</a:t>
            </a:r>
          </a:p>
          <a:p>
            <a:pPr marL="800100" lvl="1"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800100" lvl="1" indent="-342900">
              <a:lnSpc>
                <a:spcPct val="150000"/>
              </a:lnSpc>
              <a:buFontTx/>
              <a:buChar char="-"/>
            </a:pPr>
            <a:r>
              <a:rPr lang="de-DE" sz="2200" dirty="0" smtClean="0">
                <a:latin typeface="Arial" panose="020B0604020202020204" pitchFamily="34" charset="0"/>
                <a:cs typeface="Arial" panose="020B0604020202020204" pitchFamily="34" charset="0"/>
              </a:rPr>
              <a:t>Anrechnung </a:t>
            </a:r>
            <a:r>
              <a:rPr lang="de-DE" sz="2200" dirty="0">
                <a:latin typeface="Arial" panose="020B0604020202020204" pitchFamily="34" charset="0"/>
                <a:cs typeface="Arial" panose="020B0604020202020204" pitchFamily="34" charset="0"/>
              </a:rPr>
              <a:t>auf die Arbeitszeit </a:t>
            </a:r>
            <a:r>
              <a:rPr lang="de-DE" sz="2200" dirty="0" smtClean="0">
                <a:latin typeface="Arial" panose="020B0604020202020204" pitchFamily="34" charset="0"/>
                <a:cs typeface="Arial" panose="020B0604020202020204" pitchFamily="34" charset="0"/>
              </a:rPr>
              <a:t>(-)</a:t>
            </a:r>
          </a:p>
          <a:p>
            <a:pPr marL="800100" lvl="1" indent="-342900">
              <a:lnSpc>
                <a:spcPct val="150000"/>
              </a:lnSpc>
              <a:buFontTx/>
              <a:buChar char="-"/>
            </a:pPr>
            <a:endParaRPr lang="de-DE" sz="2200" dirty="0">
              <a:latin typeface="Arial" panose="020B0604020202020204" pitchFamily="34" charset="0"/>
              <a:cs typeface="Arial" panose="020B0604020202020204" pitchFamily="34" charset="0"/>
            </a:endParaRPr>
          </a:p>
          <a:p>
            <a:pPr marL="800100" lvl="1" indent="-342900">
              <a:lnSpc>
                <a:spcPct val="150000"/>
              </a:lnSpc>
              <a:buFontTx/>
              <a:buChar char="-"/>
            </a:pPr>
            <a:r>
              <a:rPr lang="de-DE" sz="2200" dirty="0">
                <a:latin typeface="Arial" panose="020B0604020202020204" pitchFamily="34" charset="0"/>
                <a:cs typeface="Arial" panose="020B0604020202020204" pitchFamily="34" charset="0"/>
              </a:rPr>
              <a:t>Vorlage einer formellen ärztlichen Bescheinigung: max. 2 </a:t>
            </a:r>
            <a:r>
              <a:rPr lang="de-DE" sz="2200" dirty="0" smtClean="0">
                <a:latin typeface="Arial" panose="020B0604020202020204" pitchFamily="34" charset="0"/>
                <a:cs typeface="Arial" panose="020B0604020202020204" pitchFamily="34" charset="0"/>
              </a:rPr>
              <a:t>Stunden </a:t>
            </a:r>
            <a:r>
              <a:rPr lang="de-DE" sz="2200" dirty="0">
                <a:latin typeface="Arial" panose="020B0604020202020204" pitchFamily="34" charset="0"/>
                <a:cs typeface="Arial" panose="020B0604020202020204" pitchFamily="34" charset="0"/>
              </a:rPr>
              <a:t>pro Quartal anrechenbar auf Arbeitszeit </a:t>
            </a:r>
          </a:p>
          <a:p>
            <a:pPr marL="800100" lvl="1" indent="-342900">
              <a:lnSpc>
                <a:spcPct val="150000"/>
              </a:lnSpc>
              <a:buFontTx/>
              <a:buChar char="-"/>
            </a:pPr>
            <a:endParaRPr lang="de-DE" sz="2200" b="1" dirty="0" smtClean="0">
              <a:latin typeface="Arial" panose="020B0604020202020204" pitchFamily="34" charset="0"/>
              <a:cs typeface="Arial" panose="020B0604020202020204" pitchFamily="34" charset="0"/>
            </a:endParaRPr>
          </a:p>
          <a:p>
            <a:pPr marL="800100" lvl="1" indent="-342900">
              <a:lnSpc>
                <a:spcPct val="150000"/>
              </a:lnSpc>
              <a:buFontTx/>
              <a:buChar char="-"/>
            </a:pPr>
            <a:r>
              <a:rPr lang="de-DE" sz="2200" b="1" dirty="0" smtClean="0">
                <a:latin typeface="Arial" panose="020B0604020202020204" pitchFamily="34" charset="0"/>
                <a:cs typeface="Arial" panose="020B0604020202020204" pitchFamily="34" charset="0"/>
              </a:rPr>
              <a:t>Sonderregelungen </a:t>
            </a:r>
            <a:r>
              <a:rPr lang="de-DE" sz="2200" b="1" dirty="0">
                <a:latin typeface="Arial" panose="020B0604020202020204" pitchFamily="34" charset="0"/>
                <a:cs typeface="Arial" panose="020B0604020202020204" pitchFamily="34" charset="0"/>
              </a:rPr>
              <a:t>bei z.B. </a:t>
            </a:r>
            <a:r>
              <a:rPr lang="de-DE" sz="2200" b="1" dirty="0" smtClean="0">
                <a:latin typeface="Arial" panose="020B0604020202020204" pitchFamily="34" charset="0"/>
                <a:cs typeface="Arial" panose="020B0604020202020204" pitchFamily="34" charset="0"/>
              </a:rPr>
              <a:t>chronisch </a:t>
            </a:r>
            <a:r>
              <a:rPr lang="de-DE" sz="2200" b="1" dirty="0">
                <a:latin typeface="Arial" panose="020B0604020202020204" pitchFamily="34" charset="0"/>
                <a:cs typeface="Arial" panose="020B0604020202020204" pitchFamily="34" charset="0"/>
              </a:rPr>
              <a:t>Erkrankten möglich</a:t>
            </a:r>
          </a:p>
          <a:p>
            <a:pPr marL="800100" lvl="1" indent="-342900">
              <a:lnSpc>
                <a:spcPct val="150000"/>
              </a:lnSpc>
              <a:buFontTx/>
              <a:buChar char="-"/>
            </a:pPr>
            <a:endParaRPr lang="de-DE" sz="2200" dirty="0">
              <a:latin typeface="Arial" panose="020B0604020202020204" pitchFamily="34" charset="0"/>
              <a:cs typeface="Arial" panose="020B0604020202020204" pitchFamily="34" charset="0"/>
            </a:endParaRPr>
          </a:p>
          <a:p>
            <a:pPr>
              <a:lnSpc>
                <a:spcPct val="150000"/>
              </a:lnSpc>
            </a:pPr>
            <a:endParaRPr lang="de-DE" sz="2200" b="1"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a:latin typeface="Arial" panose="020B0604020202020204" pitchFamily="34" charset="0"/>
              <a:cs typeface="Arial" panose="020B0604020202020204" pitchFamily="34" charset="0"/>
            </a:endParaRPr>
          </a:p>
          <a:p>
            <a:pPr>
              <a:lnSpc>
                <a:spcPct val="150000"/>
              </a:lnSpc>
            </a:pPr>
            <a:r>
              <a:rPr lang="de-DE" sz="2200" dirty="0" smtClean="0">
                <a:latin typeface="Arial" panose="020B0604020202020204" pitchFamily="34" charset="0"/>
                <a:cs typeface="Arial" panose="020B0604020202020204" pitchFamily="34" charset="0"/>
              </a:rPr>
              <a:t>	</a:t>
            </a:r>
          </a:p>
        </p:txBody>
      </p:sp>
      <p:sp>
        <p:nvSpPr>
          <p:cNvPr id="7" name="Textfeld 6"/>
          <p:cNvSpPr txBox="1"/>
          <p:nvPr/>
        </p:nvSpPr>
        <p:spPr>
          <a:xfrm>
            <a:off x="147600" y="696673"/>
            <a:ext cx="8771699" cy="830997"/>
          </a:xfrm>
          <a:prstGeom prst="rect">
            <a:avLst/>
          </a:prstGeom>
          <a:noFill/>
        </p:spPr>
        <p:txBody>
          <a:bodyPr wrap="square" rtlCol="0">
            <a:spAutoFit/>
          </a:bodyPr>
          <a:lstStyle/>
          <a:p>
            <a:pPr algn="r"/>
            <a:r>
              <a:rPr lang="de-DE" sz="4800" dirty="0" smtClean="0">
                <a:solidFill>
                  <a:schemeClr val="bg1">
                    <a:lumMod val="50000"/>
                  </a:schemeClr>
                </a:solidFill>
                <a:latin typeface="Arial" panose="020B0604020202020204" pitchFamily="34" charset="0"/>
                <a:cs typeface="Arial" panose="020B0604020202020204" pitchFamily="34" charset="0"/>
              </a:rPr>
              <a:t>FLAZ</a:t>
            </a:r>
          </a:p>
        </p:txBody>
      </p:sp>
    </p:spTree>
    <p:extLst>
      <p:ext uri="{BB962C8B-B14F-4D97-AF65-F5344CB8AC3E}">
        <p14:creationId xmlns:p14="http://schemas.microsoft.com/office/powerpoint/2010/main" val="14555968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8</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r>
              <a:rPr lang="de-DE" sz="4800" dirty="0" smtClean="0">
                <a:latin typeface="HSD Sans"/>
                <a:cs typeface="HSD Sans"/>
              </a:rPr>
              <a:t>Dienstvereinbarungen</a:t>
            </a:r>
          </a:p>
        </p:txBody>
      </p:sp>
      <p:sp>
        <p:nvSpPr>
          <p:cNvPr id="6" name="Textfeld 5"/>
          <p:cNvSpPr txBox="1"/>
          <p:nvPr/>
        </p:nvSpPr>
        <p:spPr>
          <a:xfrm>
            <a:off x="147600" y="1788345"/>
            <a:ext cx="8670045" cy="9741128"/>
          </a:xfrm>
          <a:prstGeom prst="rect">
            <a:avLst/>
          </a:prstGeom>
          <a:noFill/>
        </p:spPr>
        <p:txBody>
          <a:bodyPr wrap="square" rtlCol="0">
            <a:spAutoFit/>
          </a:bodyPr>
          <a:lstStyle/>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a:lnSpc>
                <a:spcPct val="150000"/>
              </a:lnSpc>
            </a:pPr>
            <a:r>
              <a:rPr lang="de-DE" sz="2200" b="1" dirty="0" smtClean="0">
                <a:latin typeface="Arial" panose="020B0604020202020204" pitchFamily="34" charset="0"/>
                <a:cs typeface="Arial" panose="020B0604020202020204" pitchFamily="34" charset="0"/>
              </a:rPr>
              <a:t>Servicezeit</a:t>
            </a:r>
            <a:r>
              <a:rPr lang="de-DE" sz="2200" dirty="0" smtClean="0">
                <a:latin typeface="Arial" panose="020B0604020202020204" pitchFamily="34" charset="0"/>
                <a:cs typeface="Arial" panose="020B0604020202020204" pitchFamily="34" charset="0"/>
              </a:rPr>
              <a:t>: </a:t>
            </a:r>
          </a:p>
          <a:p>
            <a:pPr>
              <a:lnSpc>
                <a:spcPct val="150000"/>
              </a:lnSpc>
            </a:pPr>
            <a:r>
              <a:rPr lang="de-DE" sz="2200" dirty="0" smtClean="0">
                <a:latin typeface="Arial" panose="020B0604020202020204" pitchFamily="34" charset="0"/>
                <a:cs typeface="Arial" panose="020B0604020202020204" pitchFamily="34" charset="0"/>
              </a:rPr>
              <a:t>Zeit, in der jede Organisationseinheit ausreichend personell besetzt ist (Erreichbarkeit/Ansprechbarkeit) </a:t>
            </a:r>
            <a:r>
              <a:rPr lang="de-DE" sz="2200" b="1" dirty="0" smtClean="0">
                <a:latin typeface="Arial" panose="020B0604020202020204" pitchFamily="34" charset="0"/>
                <a:cs typeface="Arial" panose="020B0604020202020204" pitchFamily="34" charset="0"/>
              </a:rPr>
              <a:t>hiermit ist nicht die persönliche Anwesenheit in dieser Zeit gemeint</a:t>
            </a:r>
            <a:r>
              <a:rPr lang="de-DE" sz="2200" dirty="0" smtClean="0">
                <a:latin typeface="Arial" panose="020B0604020202020204" pitchFamily="34" charset="0"/>
                <a:cs typeface="Arial" panose="020B0604020202020204" pitchFamily="34" charset="0"/>
              </a:rPr>
              <a:t>.</a:t>
            </a:r>
          </a:p>
          <a:p>
            <a:pPr>
              <a:lnSpc>
                <a:spcPct val="150000"/>
              </a:lnSpc>
            </a:pPr>
            <a:endParaRPr lang="de-DE" sz="2200" dirty="0">
              <a:latin typeface="Arial" panose="020B0604020202020204" pitchFamily="34" charset="0"/>
              <a:cs typeface="Arial" panose="020B0604020202020204" pitchFamily="34" charset="0"/>
            </a:endParaRPr>
          </a:p>
          <a:p>
            <a:pPr>
              <a:lnSpc>
                <a:spcPct val="150000"/>
              </a:lnSpc>
            </a:pPr>
            <a:r>
              <a:rPr lang="de-DE" sz="2200" dirty="0">
                <a:latin typeface="Arial" panose="020B0604020202020204" pitchFamily="34" charset="0"/>
                <a:cs typeface="Arial" panose="020B0604020202020204" pitchFamily="34" charset="0"/>
              </a:rPr>
              <a:t> </a:t>
            </a:r>
          </a:p>
          <a:p>
            <a:pPr>
              <a:lnSpc>
                <a:spcPct val="150000"/>
              </a:lnSpc>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a:latin typeface="Arial" panose="020B0604020202020204" pitchFamily="34" charset="0"/>
              <a:cs typeface="Arial" panose="020B0604020202020204" pitchFamily="34" charset="0"/>
            </a:endParaRPr>
          </a:p>
          <a:p>
            <a:pPr>
              <a:lnSpc>
                <a:spcPct val="150000"/>
              </a:lnSpc>
            </a:pPr>
            <a:r>
              <a:rPr lang="de-DE" sz="2200" dirty="0" smtClean="0">
                <a:latin typeface="Arial" panose="020B0604020202020204" pitchFamily="34" charset="0"/>
                <a:cs typeface="Arial" panose="020B0604020202020204" pitchFamily="34" charset="0"/>
              </a:rPr>
              <a:t>	</a:t>
            </a:r>
          </a:p>
        </p:txBody>
      </p:sp>
      <p:sp>
        <p:nvSpPr>
          <p:cNvPr id="7" name="Textfeld 6"/>
          <p:cNvSpPr txBox="1"/>
          <p:nvPr/>
        </p:nvSpPr>
        <p:spPr>
          <a:xfrm>
            <a:off x="147600" y="696673"/>
            <a:ext cx="8771699" cy="830997"/>
          </a:xfrm>
          <a:prstGeom prst="rect">
            <a:avLst/>
          </a:prstGeom>
          <a:noFill/>
        </p:spPr>
        <p:txBody>
          <a:bodyPr wrap="square" rtlCol="0">
            <a:spAutoFit/>
          </a:bodyPr>
          <a:lstStyle/>
          <a:p>
            <a:pPr algn="r"/>
            <a:r>
              <a:rPr lang="de-DE" sz="4800" dirty="0" smtClean="0">
                <a:solidFill>
                  <a:schemeClr val="bg1">
                    <a:lumMod val="50000"/>
                  </a:schemeClr>
                </a:solidFill>
                <a:latin typeface="Arial" panose="020B0604020202020204" pitchFamily="34" charset="0"/>
                <a:cs typeface="Arial" panose="020B0604020202020204" pitchFamily="34" charset="0"/>
              </a:rPr>
              <a:t>FLAZ</a:t>
            </a:r>
          </a:p>
        </p:txBody>
      </p:sp>
    </p:spTree>
    <p:extLst>
      <p:ext uri="{BB962C8B-B14F-4D97-AF65-F5344CB8AC3E}">
        <p14:creationId xmlns:p14="http://schemas.microsoft.com/office/powerpoint/2010/main" val="1666842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p>
            <a:r>
              <a:rPr lang="de-DE" dirty="0" smtClean="0"/>
              <a:t>Personalversammlung 2017</a:t>
            </a:r>
            <a:endParaRPr lang="de-DE" dirty="0"/>
          </a:p>
        </p:txBody>
      </p:sp>
      <p:sp>
        <p:nvSpPr>
          <p:cNvPr id="4" name="Foliennummernplatzhalter 3"/>
          <p:cNvSpPr>
            <a:spLocks noGrp="1"/>
          </p:cNvSpPr>
          <p:nvPr>
            <p:ph type="sldNum" sz="quarter" idx="12"/>
          </p:nvPr>
        </p:nvSpPr>
        <p:spPr/>
        <p:txBody>
          <a:bodyPr/>
          <a:lstStyle/>
          <a:p>
            <a:fld id="{4ED6D3D6-228F-AB4A-B91E-8E2253C41C55}" type="slidenum">
              <a:rPr lang="de-DE" smtClean="0"/>
              <a:pPr/>
              <a:t>9</a:t>
            </a:fld>
            <a:endParaRPr lang="de-DE" dirty="0"/>
          </a:p>
        </p:txBody>
      </p:sp>
      <p:sp>
        <p:nvSpPr>
          <p:cNvPr id="5" name="Textfeld 4"/>
          <p:cNvSpPr txBox="1"/>
          <p:nvPr/>
        </p:nvSpPr>
        <p:spPr>
          <a:xfrm>
            <a:off x="147600" y="100800"/>
            <a:ext cx="8771699" cy="830997"/>
          </a:xfrm>
          <a:prstGeom prst="rect">
            <a:avLst/>
          </a:prstGeom>
          <a:noFill/>
        </p:spPr>
        <p:txBody>
          <a:bodyPr wrap="square" rtlCol="0">
            <a:spAutoFit/>
          </a:bodyPr>
          <a:lstStyle/>
          <a:p>
            <a:pPr algn="ctr"/>
            <a:r>
              <a:rPr lang="de-DE" sz="4800" dirty="0" smtClean="0">
                <a:latin typeface="HSD Sans"/>
                <a:cs typeface="HSD Sans"/>
              </a:rPr>
              <a:t>Dienstvereinbarungen</a:t>
            </a:r>
          </a:p>
        </p:txBody>
      </p:sp>
      <p:sp>
        <p:nvSpPr>
          <p:cNvPr id="6" name="Textfeld 5"/>
          <p:cNvSpPr txBox="1"/>
          <p:nvPr/>
        </p:nvSpPr>
        <p:spPr>
          <a:xfrm>
            <a:off x="147600" y="1525852"/>
            <a:ext cx="8670045" cy="10756791"/>
          </a:xfrm>
          <a:prstGeom prst="rect">
            <a:avLst/>
          </a:prstGeom>
          <a:noFill/>
        </p:spPr>
        <p:txBody>
          <a:bodyPr wrap="square" rtlCol="0">
            <a:spAutoFit/>
          </a:bodyPr>
          <a:lstStyle/>
          <a:p>
            <a:pPr>
              <a:lnSpc>
                <a:spcPct val="150000"/>
              </a:lnSpc>
            </a:pPr>
            <a:r>
              <a:rPr lang="de-DE" sz="2200" b="1" dirty="0" smtClean="0">
                <a:latin typeface="Arial" panose="020B0604020202020204" pitchFamily="34" charset="0"/>
                <a:cs typeface="Arial" panose="020B0604020202020204" pitchFamily="34" charset="0"/>
              </a:rPr>
              <a:t>Dienstreisen</a:t>
            </a:r>
            <a:r>
              <a:rPr lang="de-DE" sz="2200" dirty="0" smtClean="0">
                <a:latin typeface="Arial" panose="020B0604020202020204" pitchFamily="34" charset="0"/>
                <a:cs typeface="Arial" panose="020B0604020202020204" pitchFamily="34" charset="0"/>
              </a:rPr>
              <a:t>:</a:t>
            </a:r>
          </a:p>
          <a:p>
            <a:pPr marL="800100" lvl="1" indent="-342900">
              <a:lnSpc>
                <a:spcPct val="150000"/>
              </a:lnSpc>
              <a:buFontTx/>
              <a:buChar char="-"/>
            </a:pPr>
            <a:r>
              <a:rPr lang="de-DE" sz="2200" dirty="0" smtClean="0">
                <a:latin typeface="Arial" panose="020B0604020202020204" pitchFamily="34" charset="0"/>
                <a:cs typeface="Arial" panose="020B0604020202020204" pitchFamily="34" charset="0"/>
              </a:rPr>
              <a:t>Bei Dienstreisen, Dienstgängen, eintägigen Fortbildungen sowie An- und Abreisetagen bei mehrtägigen Fortbildungen werden alle Zeiten mit ihrer tatsächlichen Dauer berücksichtigt. </a:t>
            </a:r>
          </a:p>
          <a:p>
            <a:pPr marL="800100" lvl="1"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800100" lvl="1" indent="-342900">
              <a:lnSpc>
                <a:spcPct val="150000"/>
              </a:lnSpc>
              <a:buFontTx/>
              <a:buChar char="-"/>
            </a:pPr>
            <a:r>
              <a:rPr lang="de-DE" sz="2200" dirty="0" smtClean="0">
                <a:latin typeface="Arial" panose="020B0604020202020204" pitchFamily="34" charset="0"/>
                <a:cs typeface="Arial" panose="020B0604020202020204" pitchFamily="34" charset="0"/>
              </a:rPr>
              <a:t>Reisezeiten zwischen 6 Uhr und 20 Uhr werden ebenfalls mit ihrer tatsächlichen Dauer berücksichtigt. Andere zur Hälfte.</a:t>
            </a:r>
          </a:p>
          <a:p>
            <a:pPr marL="800100" lvl="1"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marL="342900" indent="-342900">
              <a:lnSpc>
                <a:spcPct val="150000"/>
              </a:lnSpc>
              <a:buFontTx/>
              <a:buChar char="-"/>
            </a:pP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smtClean="0">
              <a:latin typeface="Arial" panose="020B0604020202020204" pitchFamily="34" charset="0"/>
              <a:cs typeface="Arial" panose="020B0604020202020204" pitchFamily="34" charset="0"/>
            </a:endParaRPr>
          </a:p>
          <a:p>
            <a:pPr>
              <a:lnSpc>
                <a:spcPct val="150000"/>
              </a:lnSpc>
            </a:pPr>
            <a:endParaRPr lang="de-DE" sz="2200" dirty="0">
              <a:latin typeface="Arial" panose="020B0604020202020204" pitchFamily="34" charset="0"/>
              <a:cs typeface="Arial" panose="020B0604020202020204" pitchFamily="34" charset="0"/>
            </a:endParaRPr>
          </a:p>
          <a:p>
            <a:pPr>
              <a:lnSpc>
                <a:spcPct val="150000"/>
              </a:lnSpc>
            </a:pPr>
            <a:r>
              <a:rPr lang="de-DE" sz="2200" dirty="0" smtClean="0">
                <a:latin typeface="Arial" panose="020B0604020202020204" pitchFamily="34" charset="0"/>
                <a:cs typeface="Arial" panose="020B0604020202020204" pitchFamily="34" charset="0"/>
              </a:rPr>
              <a:t>	</a:t>
            </a:r>
          </a:p>
        </p:txBody>
      </p:sp>
      <p:sp>
        <p:nvSpPr>
          <p:cNvPr id="7" name="Textfeld 6"/>
          <p:cNvSpPr txBox="1"/>
          <p:nvPr/>
        </p:nvSpPr>
        <p:spPr>
          <a:xfrm>
            <a:off x="147600" y="696673"/>
            <a:ext cx="8771699" cy="830997"/>
          </a:xfrm>
          <a:prstGeom prst="rect">
            <a:avLst/>
          </a:prstGeom>
          <a:noFill/>
        </p:spPr>
        <p:txBody>
          <a:bodyPr wrap="square" rtlCol="0">
            <a:spAutoFit/>
          </a:bodyPr>
          <a:lstStyle/>
          <a:p>
            <a:pPr algn="r"/>
            <a:r>
              <a:rPr lang="de-DE" sz="4800" dirty="0" smtClean="0">
                <a:solidFill>
                  <a:schemeClr val="bg1">
                    <a:lumMod val="50000"/>
                  </a:schemeClr>
                </a:solidFill>
                <a:latin typeface="Arial" panose="020B0604020202020204" pitchFamily="34" charset="0"/>
                <a:cs typeface="Arial" panose="020B0604020202020204" pitchFamily="34" charset="0"/>
              </a:rPr>
              <a:t>FLAZ</a:t>
            </a:r>
          </a:p>
        </p:txBody>
      </p:sp>
    </p:spTree>
    <p:extLst>
      <p:ext uri="{BB962C8B-B14F-4D97-AF65-F5344CB8AC3E}">
        <p14:creationId xmlns:p14="http://schemas.microsoft.com/office/powerpoint/2010/main" val="4279530393"/>
      </p:ext>
    </p:extLst>
  </p:cSld>
  <p:clrMapOvr>
    <a:masterClrMapping/>
  </p:clrMapOvr>
  <p:timing>
    <p:tnLst>
      <p:par>
        <p:cTn id="1" dur="indefinite" restart="never" nodeType="tmRoot"/>
      </p:par>
    </p:tnLst>
  </p:timing>
</p:sld>
</file>

<file path=ppt/theme/theme1.xml><?xml version="1.0" encoding="utf-8"?>
<a:theme xmlns:a="http://schemas.openxmlformats.org/drawingml/2006/main" name="HSD Präsentation">
  <a:themeElements>
    <a:clrScheme name="HSD">
      <a:dk1>
        <a:sysClr val="windowText" lastClr="000000"/>
      </a:dk1>
      <a:lt1>
        <a:sysClr val="window" lastClr="FFFFFF"/>
      </a:lt1>
      <a:dk2>
        <a:srgbClr val="464646"/>
      </a:dk2>
      <a:lt2>
        <a:srgbClr val="EEECE1"/>
      </a:lt2>
      <a:accent1>
        <a:srgbClr val="E60028"/>
      </a:accent1>
      <a:accent2>
        <a:srgbClr val="FFEB00"/>
      </a:accent2>
      <a:accent3>
        <a:srgbClr val="00AFD7"/>
      </a:accent3>
      <a:accent4>
        <a:srgbClr val="64B432"/>
      </a:accent4>
      <a:accent5>
        <a:srgbClr val="C8C8C8"/>
      </a:accent5>
      <a:accent6>
        <a:srgbClr val="E6E6E6"/>
      </a:accent6>
      <a:hlink>
        <a:srgbClr val="0000FF"/>
      </a:hlink>
      <a:folHlink>
        <a:srgbClr val="24005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nchor="t" anchorCtr="0">
        <a:spAutoFit/>
      </a:bodyPr>
      <a:lstStyle>
        <a:defPPr>
          <a:defRPr sz="1200" b="1" dirty="0" err="1">
            <a:solidFill>
              <a:srgbClr val="FF0000"/>
            </a:solidFill>
            <a:latin typeface="Arial"/>
            <a:cs typeface="Arial"/>
          </a:defRPr>
        </a:defPPr>
      </a:lst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5500" dirty="0" smtClean="0">
            <a:latin typeface="HSD Sans"/>
            <a:cs typeface="HSD Sans"/>
          </a:defRPr>
        </a:defPPr>
      </a:lstStyle>
    </a:tx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15BCBA99122B34F98643D85C941F799" ma:contentTypeVersion="2" ma:contentTypeDescription="Ein neues Dokument erstellen." ma:contentTypeScope="" ma:versionID="dd4f7611214125f07f6e135578a0fd73">
  <xsd:schema xmlns:xsd="http://www.w3.org/2001/XMLSchema" xmlns:xs="http://www.w3.org/2001/XMLSchema" xmlns:p="http://schemas.microsoft.com/office/2006/metadata/properties" xmlns:ns1="http://schemas.microsoft.com/sharepoint/v3" xmlns:ns2="c305182d-2611-4595-b3aa-3a84e0ccb9eb" targetNamespace="http://schemas.microsoft.com/office/2006/metadata/properties" ma:root="true" ma:fieldsID="3a16d5a5445db6a985da5c29ff137f90" ns1:_="" ns2:_="">
    <xsd:import namespace="http://schemas.microsoft.com/sharepoint/v3"/>
    <xsd:import namespace="c305182d-2611-4595-b3aa-3a84e0ccb9eb"/>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Geplantes Startdatum" ma:description="Geplantes Startdatum ist eine Websitespalte, die über das Feature zum Veröffentlichen erstellt wird. Es wird zur Angabe des Datums und der Uhrzeit verwendet, wann diese Seite Besuchern zum ersten Mal angezeigt wird." ma:hidden="true" ma:internalName="PublishingStartDate">
      <xsd:simpleType>
        <xsd:restriction base="dms:Unknown"/>
      </xsd:simpleType>
    </xsd:element>
    <xsd:element name="PublishingExpirationDate" ma:index="9" nillable="true" ma:displayName="Geplantes Enddatum" ma:description="Geplantes Enddatum ist eine Websitespalte, die über das Feature zum Veröffentlichen erstellt wird. Es wird zur Angabe des Datums und der Uhrzeit verwendet, wann diese Seite Besuchern nicht mehr angezeigt wird."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305182d-2611-4595-b3aa-3a84e0ccb9eb" elementFormDefault="qualified">
    <xsd:import namespace="http://schemas.microsoft.com/office/2006/documentManagement/types"/>
    <xsd:import namespace="http://schemas.microsoft.com/office/infopath/2007/PartnerControls"/>
    <xsd:element name="SharedWithUsers" ma:index="10" nillable="true" ma:displayName="Freigegeben für"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704DF6B-530A-4A48-9B21-0537E76CECCF}"/>
</file>

<file path=customXml/itemProps2.xml><?xml version="1.0" encoding="utf-8"?>
<ds:datastoreItem xmlns:ds="http://schemas.openxmlformats.org/officeDocument/2006/customXml" ds:itemID="{7E366D6F-2D01-4C25-8A93-6EB9899E0182}"/>
</file>

<file path=customXml/itemProps3.xml><?xml version="1.0" encoding="utf-8"?>
<ds:datastoreItem xmlns:ds="http://schemas.openxmlformats.org/officeDocument/2006/customXml" ds:itemID="{7B522F07-39C7-4A21-8B8C-CDAEF4E7EC8C}"/>
</file>

<file path=docProps/app.xml><?xml version="1.0" encoding="utf-8"?>
<Properties xmlns="http://schemas.openxmlformats.org/officeDocument/2006/extended-properties" xmlns:vt="http://schemas.openxmlformats.org/officeDocument/2006/docPropsVTypes">
  <Template>20140520_HSD_PowerPoint.thmx</Template>
  <TotalTime>0</TotalTime>
  <Words>1416</Words>
  <Application>Microsoft Office PowerPoint</Application>
  <PresentationFormat>Bildschirmpräsentation (4:3)</PresentationFormat>
  <Paragraphs>566</Paragraphs>
  <Slides>45</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45</vt:i4>
      </vt:variant>
    </vt:vector>
  </HeadingPairs>
  <TitlesOfParts>
    <vt:vector size="51" baseType="lpstr">
      <vt:lpstr>Arial</vt:lpstr>
      <vt:lpstr>Calibri</vt:lpstr>
      <vt:lpstr>HSD Sans</vt:lpstr>
      <vt:lpstr>HSD Sans Maschinenbau</vt:lpstr>
      <vt:lpstr>Symbol</vt:lpstr>
      <vt:lpstr>HSD Präsentation</vt:lpstr>
      <vt:lpstr>Personalversammlung 13.09.2017</vt:lpstr>
      <vt:lpstr>Herzlich Willkommen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HSD Präsentation</dc:title>
  <dc:creator>Vranken</dc:creator>
  <cp:lastModifiedBy>Femers, Frank</cp:lastModifiedBy>
  <cp:revision>204</cp:revision>
  <cp:lastPrinted>2015-09-01T12:55:45Z</cp:lastPrinted>
  <dcterms:created xsi:type="dcterms:W3CDTF">2014-06-16T13:46:53Z</dcterms:created>
  <dcterms:modified xsi:type="dcterms:W3CDTF">2017-09-12T15:19:39Z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0x010100B15BCBA99122B34F98643D85C941F799</vt:lpwstr>
  </property>
</Properties>
</file>